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0" r:id="rId1"/>
  </p:sldMasterIdLst>
  <p:notesMasterIdLst>
    <p:notesMasterId r:id="rId16"/>
  </p:notesMasterIdLst>
  <p:handoutMasterIdLst>
    <p:handoutMasterId r:id="rId17"/>
  </p:handout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76" r:id="rId11"/>
    <p:sldId id="273" r:id="rId12"/>
    <p:sldId id="277" r:id="rId13"/>
    <p:sldId id="278" r:id="rId14"/>
    <p:sldId id="275" r:id="rId15"/>
  </p:sldIdLst>
  <p:sldSz cx="9144000" cy="6858000" type="screen4x3"/>
  <p:notesSz cx="6873875" cy="10063163"/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kumimoji="1" sz="2400" b="1" kern="1200">
        <a:solidFill>
          <a:schemeClr val="tx1"/>
        </a:solidFill>
        <a:latin typeface="Times New Roman" panose="02020603050405020304" pitchFamily="18" charset="0"/>
        <a:ea typeface="굴림" panose="020B0600000101010101" pitchFamily="50" charset="-127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sz="2400" b="1" kern="1200">
        <a:solidFill>
          <a:schemeClr val="tx1"/>
        </a:solidFill>
        <a:latin typeface="Times New Roman" panose="02020603050405020304" pitchFamily="18" charset="0"/>
        <a:ea typeface="굴림" panose="020B0600000101010101" pitchFamily="50" charset="-127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sz="2400" b="1" kern="1200">
        <a:solidFill>
          <a:schemeClr val="tx1"/>
        </a:solidFill>
        <a:latin typeface="Times New Roman" panose="02020603050405020304" pitchFamily="18" charset="0"/>
        <a:ea typeface="굴림" panose="020B0600000101010101" pitchFamily="50" charset="-127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sz="2400" b="1" kern="1200">
        <a:solidFill>
          <a:schemeClr val="tx1"/>
        </a:solidFill>
        <a:latin typeface="Times New Roman" panose="02020603050405020304" pitchFamily="18" charset="0"/>
        <a:ea typeface="굴림" panose="020B0600000101010101" pitchFamily="50" charset="-127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sz="2400" b="1" kern="1200">
        <a:solidFill>
          <a:schemeClr val="tx1"/>
        </a:solidFill>
        <a:latin typeface="Times New Roman" panose="02020603050405020304" pitchFamily="18" charset="0"/>
        <a:ea typeface="굴림" panose="020B0600000101010101" pitchFamily="50" charset="-127"/>
        <a:cs typeface="+mn-cs"/>
      </a:defRPr>
    </a:lvl5pPr>
    <a:lvl6pPr marL="2286000" algn="l" defTabSz="914400" rtl="0" eaLnBrk="1" latinLnBrk="1" hangingPunct="1">
      <a:defRPr kumimoji="1" sz="2400" b="1" kern="1200">
        <a:solidFill>
          <a:schemeClr val="tx1"/>
        </a:solidFill>
        <a:latin typeface="Times New Roman" panose="02020603050405020304" pitchFamily="18" charset="0"/>
        <a:ea typeface="굴림" panose="020B0600000101010101" pitchFamily="50" charset="-127"/>
        <a:cs typeface="+mn-cs"/>
      </a:defRPr>
    </a:lvl6pPr>
    <a:lvl7pPr marL="2743200" algn="l" defTabSz="914400" rtl="0" eaLnBrk="1" latinLnBrk="1" hangingPunct="1">
      <a:defRPr kumimoji="1" sz="2400" b="1" kern="1200">
        <a:solidFill>
          <a:schemeClr val="tx1"/>
        </a:solidFill>
        <a:latin typeface="Times New Roman" panose="02020603050405020304" pitchFamily="18" charset="0"/>
        <a:ea typeface="굴림" panose="020B0600000101010101" pitchFamily="50" charset="-127"/>
        <a:cs typeface="+mn-cs"/>
      </a:defRPr>
    </a:lvl7pPr>
    <a:lvl8pPr marL="3200400" algn="l" defTabSz="914400" rtl="0" eaLnBrk="1" latinLnBrk="1" hangingPunct="1">
      <a:defRPr kumimoji="1" sz="2400" b="1" kern="1200">
        <a:solidFill>
          <a:schemeClr val="tx1"/>
        </a:solidFill>
        <a:latin typeface="Times New Roman" panose="02020603050405020304" pitchFamily="18" charset="0"/>
        <a:ea typeface="굴림" panose="020B0600000101010101" pitchFamily="50" charset="-127"/>
        <a:cs typeface="+mn-cs"/>
      </a:defRPr>
    </a:lvl8pPr>
    <a:lvl9pPr marL="3657600" algn="l" defTabSz="914400" rtl="0" eaLnBrk="1" latinLnBrk="1" hangingPunct="1">
      <a:defRPr kumimoji="1" sz="2400" b="1" kern="1200">
        <a:solidFill>
          <a:schemeClr val="tx1"/>
        </a:solidFill>
        <a:latin typeface="Times New Roman" panose="02020603050405020304" pitchFamily="18" charset="0"/>
        <a:ea typeface="굴림" panose="020B0600000101010101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지에스이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8DF91"/>
    <a:srgbClr val="FFFF66"/>
    <a:srgbClr val="D1F7D7"/>
    <a:srgbClr val="B0E6FC"/>
    <a:srgbClr val="3F5B4C"/>
    <a:srgbClr val="FFFF99"/>
    <a:srgbClr val="D6F4FE"/>
    <a:srgbClr val="E0D8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707" autoAdjust="0"/>
    <p:restoredTop sz="87753" autoAdjust="0"/>
  </p:normalViewPr>
  <p:slideViewPr>
    <p:cSldViewPr>
      <p:cViewPr varScale="1">
        <p:scale>
          <a:sx n="100" d="100"/>
          <a:sy n="100" d="100"/>
        </p:scale>
        <p:origin x="2196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9.4181623852259949E-2"/>
          <c:y val="0.25309839890167596"/>
          <c:w val="0.79755592279048781"/>
          <c:h val="0.62478455264831079"/>
        </c:manualLayout>
      </c:layout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실적</c:v>
                </c:pt>
              </c:strCache>
            </c:strRef>
          </c:tx>
          <c:spPr>
            <a:ln>
              <a:solidFill>
                <a:schemeClr val="bg1"/>
              </a:solidFill>
            </a:ln>
          </c:spPr>
          <c:explosion val="11"/>
          <c:dPt>
            <c:idx val="0"/>
            <c:bubble3D val="0"/>
            <c:spPr>
              <a:solidFill>
                <a:schemeClr val="accent1"/>
              </a:solidFill>
              <a:ln w="25581">
                <a:solidFill>
                  <a:schemeClr val="bg1"/>
                </a:solidFill>
              </a:ln>
              <a:effectLst/>
              <a:sp3d contourW="25400">
                <a:contourClr>
                  <a:schemeClr val="bg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0-208A-42B3-8294-F1114D8710E8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581">
                <a:solidFill>
                  <a:schemeClr val="bg1"/>
                </a:solidFill>
              </a:ln>
              <a:effectLst/>
              <a:sp3d contourW="25400">
                <a:contourClr>
                  <a:schemeClr val="bg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208A-42B3-8294-F1114D8710E8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581">
                <a:solidFill>
                  <a:schemeClr val="bg1"/>
                </a:solidFill>
              </a:ln>
              <a:effectLst/>
              <a:sp3d contourW="25400">
                <a:contourClr>
                  <a:schemeClr val="bg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2-208A-42B3-8294-F1114D8710E8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581">
                <a:solidFill>
                  <a:schemeClr val="bg1"/>
                </a:solidFill>
              </a:ln>
              <a:effectLst/>
              <a:sp3d contourW="25400">
                <a:contourClr>
                  <a:schemeClr val="bg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208A-42B3-8294-F1114D8710E8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25581">
                <a:solidFill>
                  <a:schemeClr val="bg1"/>
                </a:solidFill>
              </a:ln>
              <a:effectLst/>
              <a:sp3d contourW="25400">
                <a:contourClr>
                  <a:schemeClr val="bg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4-208A-42B3-8294-F1114D8710E8}"/>
              </c:ext>
            </c:extLst>
          </c:dPt>
          <c:dLbls>
            <c:dLbl>
              <c:idx val="0"/>
              <c:layout>
                <c:manualLayout>
                  <c:x val="-3.4648126168667269E-2"/>
                  <c:y val="-2.1167250130013169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08A-42B3-8294-F1114D8710E8}"/>
                </c:ext>
              </c:extLst>
            </c:dLbl>
            <c:dLbl>
              <c:idx val="1"/>
              <c:dLblPos val="in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08A-42B3-8294-F1114D8710E8}"/>
                </c:ext>
              </c:extLst>
            </c:dLbl>
            <c:spPr>
              <a:noFill/>
              <a:ln w="25581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6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휴먼모음T" panose="02030504000101010101" pitchFamily="18" charset="-127"/>
                    <a:ea typeface="휴먼모음T" panose="02030504000101010101" pitchFamily="18" charset="-127"/>
                    <a:cs typeface="+mn-cs"/>
                  </a:defRPr>
                </a:pPr>
                <a:endParaRPr lang="ko-KR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93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Sheet1!$A$2:$A$6</c:f>
              <c:strCache>
                <c:ptCount val="5"/>
                <c:pt idx="0">
                  <c:v>ZF</c:v>
                </c:pt>
                <c:pt idx="1">
                  <c:v>GMB</c:v>
                </c:pt>
                <c:pt idx="2">
                  <c:v>MOBIS</c:v>
                </c:pt>
                <c:pt idx="3">
                  <c:v>센트랄</c:v>
                </c:pt>
                <c:pt idx="4">
                  <c:v>기타업체</c:v>
                </c:pt>
              </c:strCache>
            </c:strRef>
          </c:cat>
          <c:val>
            <c:numRef>
              <c:f>Sheet1!$B$2:$B$6</c:f>
              <c:numCache>
                <c:formatCode>#,##0_ </c:formatCode>
                <c:ptCount val="5"/>
                <c:pt idx="0">
                  <c:v>146</c:v>
                </c:pt>
                <c:pt idx="1">
                  <c:v>420</c:v>
                </c:pt>
                <c:pt idx="2">
                  <c:v>241</c:v>
                </c:pt>
                <c:pt idx="3">
                  <c:v>51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08A-42B3-8294-F1114D8710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581">
          <a:noFill/>
        </a:ln>
      </c:spPr>
    </c:plotArea>
    <c:plotVisOnly val="1"/>
    <c:dispBlanksAs val="gap"/>
    <c:showDLblsOverMax val="0"/>
  </c:chart>
  <c:spPr>
    <a:noFill/>
    <a:ln w="25581">
      <a:solidFill>
        <a:srgbClr val="000000"/>
      </a:solidFill>
      <a:prstDash val="solid"/>
    </a:ln>
  </c:spPr>
  <c:txPr>
    <a:bodyPr/>
    <a:lstStyle/>
    <a:p>
      <a:pPr>
        <a:defRPr/>
      </a:pPr>
      <a:endParaRPr lang="ko-KR"/>
    </a:p>
  </c:tx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extLst>
              <a:ext uri="{FF2B5EF4-FFF2-40B4-BE49-F238E27FC236}">
                <a16:creationId xmlns:a16="http://schemas.microsoft.com/office/drawing/2014/main" id="{5292F97C-F86B-4098-897E-50088652EE2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815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7957" tIns="48978" rIns="97957" bIns="48978" numCol="1" anchor="t" anchorCtr="0" compatLnSpc="1">
            <a:prstTxWarp prst="textNoShape">
              <a:avLst/>
            </a:prstTxWarp>
          </a:bodyPr>
          <a:lstStyle>
            <a:lvl1pPr defTabSz="979488" eaLnBrk="1" latinLnBrk="1" hangingPunct="1">
              <a:defRPr sz="1300" b="0"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5843" name="Rectangle 3">
            <a:extLst>
              <a:ext uri="{FF2B5EF4-FFF2-40B4-BE49-F238E27FC236}">
                <a16:creationId xmlns:a16="http://schemas.microsoft.com/office/drawing/2014/main" id="{2BB43B10-4989-4EC6-B7DE-7D8E00472E0B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95725" y="0"/>
            <a:ext cx="297815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7957" tIns="48978" rIns="97957" bIns="48978" numCol="1" anchor="t" anchorCtr="0" compatLnSpc="1">
            <a:prstTxWarp prst="textNoShape">
              <a:avLst/>
            </a:prstTxWarp>
          </a:bodyPr>
          <a:lstStyle>
            <a:lvl1pPr algn="r" defTabSz="979488" eaLnBrk="1" latinLnBrk="1" hangingPunct="1">
              <a:defRPr sz="1300" b="0"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5844" name="Rectangle 4">
            <a:extLst>
              <a:ext uri="{FF2B5EF4-FFF2-40B4-BE49-F238E27FC236}">
                <a16:creationId xmlns:a16="http://schemas.microsoft.com/office/drawing/2014/main" id="{E1466D2B-454D-4104-836A-6287294AE1F7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558338"/>
            <a:ext cx="297815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7957" tIns="48978" rIns="97957" bIns="48978" numCol="1" anchor="b" anchorCtr="0" compatLnSpc="1">
            <a:prstTxWarp prst="textNoShape">
              <a:avLst/>
            </a:prstTxWarp>
          </a:bodyPr>
          <a:lstStyle>
            <a:lvl1pPr defTabSz="979488" eaLnBrk="1" latinLnBrk="1" hangingPunct="1">
              <a:defRPr sz="1300" b="0">
                <a:ea typeface="굴림" pitchFamily="50" charset="-127"/>
              </a:defRPr>
            </a:lvl1pPr>
          </a:lstStyle>
          <a:p>
            <a:pPr>
              <a:defRPr/>
            </a:pPr>
            <a:r>
              <a:rPr lang="en-US" altLang="ko-KR"/>
              <a:t>Young Shin Technical Rubber Co.LTD.</a:t>
            </a:r>
          </a:p>
        </p:txBody>
      </p:sp>
      <p:sp>
        <p:nvSpPr>
          <p:cNvPr id="35845" name="Rectangle 5">
            <a:extLst>
              <a:ext uri="{FF2B5EF4-FFF2-40B4-BE49-F238E27FC236}">
                <a16:creationId xmlns:a16="http://schemas.microsoft.com/office/drawing/2014/main" id="{B0C2E70B-C1AB-4F1F-989F-FA765699CC71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95725" y="9558338"/>
            <a:ext cx="297815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7957" tIns="48978" rIns="97957" bIns="48978" numCol="1" anchor="b" anchorCtr="0" compatLnSpc="1">
            <a:prstTxWarp prst="textNoShape">
              <a:avLst/>
            </a:prstTxWarp>
          </a:bodyPr>
          <a:lstStyle>
            <a:lvl1pPr algn="r" defTabSz="979488" eaLnBrk="1" latinLnBrk="1" hangingPunct="1">
              <a:defRPr sz="1300" b="0"/>
            </a:lvl1pPr>
          </a:lstStyle>
          <a:p>
            <a:pPr>
              <a:defRPr/>
            </a:pPr>
            <a:fld id="{D087D21E-7D61-40D4-A7A9-201268370D80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>
            <a:extLst>
              <a:ext uri="{FF2B5EF4-FFF2-40B4-BE49-F238E27FC236}">
                <a16:creationId xmlns:a16="http://schemas.microsoft.com/office/drawing/2014/main" id="{847D7113-E9BD-4DC5-A4DA-377364DF73D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815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744" tIns="46872" rIns="93744" bIns="46872" numCol="1" anchor="t" anchorCtr="0" compatLnSpc="1">
            <a:prstTxWarp prst="textNoShape">
              <a:avLst/>
            </a:prstTxWarp>
          </a:bodyPr>
          <a:lstStyle>
            <a:lvl1pPr defTabSz="938213" eaLnBrk="1" latinLnBrk="1" hangingPunct="1">
              <a:defRPr sz="1200" b="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6083" name="Rectangle 3">
            <a:extLst>
              <a:ext uri="{FF2B5EF4-FFF2-40B4-BE49-F238E27FC236}">
                <a16:creationId xmlns:a16="http://schemas.microsoft.com/office/drawing/2014/main" id="{68BB59F7-82B7-46B2-ACF4-3DCB1B7581E4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94138" y="0"/>
            <a:ext cx="297815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744" tIns="46872" rIns="93744" bIns="46872" numCol="1" anchor="t" anchorCtr="0" compatLnSpc="1">
            <a:prstTxWarp prst="textNoShape">
              <a:avLst/>
            </a:prstTxWarp>
          </a:bodyPr>
          <a:lstStyle>
            <a:lvl1pPr algn="r" defTabSz="938213" eaLnBrk="1" latinLnBrk="1" hangingPunct="1">
              <a:defRPr sz="1200" b="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0750" y="755650"/>
            <a:ext cx="5032375" cy="37734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5" name="Rectangle 5">
            <a:extLst>
              <a:ext uri="{FF2B5EF4-FFF2-40B4-BE49-F238E27FC236}">
                <a16:creationId xmlns:a16="http://schemas.microsoft.com/office/drawing/2014/main" id="{25196411-B9D2-4D32-B14B-CD396550F55E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7388" y="4779963"/>
            <a:ext cx="5499100" cy="452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744" tIns="46872" rIns="93744" bIns="4687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/>
              <a:t>마스터 텍스트 스타일을 편집합니다</a:t>
            </a:r>
          </a:p>
          <a:p>
            <a:pPr lvl="1"/>
            <a:r>
              <a:rPr lang="ko-KR" altLang="en-US" noProof="0"/>
              <a:t>둘째 수준</a:t>
            </a:r>
          </a:p>
          <a:p>
            <a:pPr lvl="2"/>
            <a:r>
              <a:rPr lang="ko-KR" altLang="en-US" noProof="0"/>
              <a:t>셋째 수준</a:t>
            </a:r>
          </a:p>
          <a:p>
            <a:pPr lvl="3"/>
            <a:r>
              <a:rPr lang="ko-KR" altLang="en-US" noProof="0"/>
              <a:t>넷째 수준</a:t>
            </a:r>
          </a:p>
          <a:p>
            <a:pPr lvl="4"/>
            <a:r>
              <a:rPr lang="ko-KR" altLang="en-US" noProof="0"/>
              <a:t>다섯째 수준</a:t>
            </a:r>
          </a:p>
        </p:txBody>
      </p:sp>
      <p:sp>
        <p:nvSpPr>
          <p:cNvPr id="46086" name="Rectangle 6">
            <a:extLst>
              <a:ext uri="{FF2B5EF4-FFF2-40B4-BE49-F238E27FC236}">
                <a16:creationId xmlns:a16="http://schemas.microsoft.com/office/drawing/2014/main" id="{E27BC614-1CB2-4229-A397-CE69414FB1B1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558338"/>
            <a:ext cx="2978150" cy="50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744" tIns="46872" rIns="93744" bIns="46872" numCol="1" anchor="b" anchorCtr="0" compatLnSpc="1">
            <a:prstTxWarp prst="textNoShape">
              <a:avLst/>
            </a:prstTxWarp>
          </a:bodyPr>
          <a:lstStyle>
            <a:lvl1pPr defTabSz="938213" eaLnBrk="1" latinLnBrk="1" hangingPunct="1">
              <a:defRPr sz="1200" b="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r>
              <a:rPr lang="en-US" altLang="ko-KR"/>
              <a:t>Young Shin Technical Rubber Co.LTD.</a:t>
            </a:r>
          </a:p>
        </p:txBody>
      </p:sp>
      <p:sp>
        <p:nvSpPr>
          <p:cNvPr id="46087" name="Rectangle 7">
            <a:extLst>
              <a:ext uri="{FF2B5EF4-FFF2-40B4-BE49-F238E27FC236}">
                <a16:creationId xmlns:a16="http://schemas.microsoft.com/office/drawing/2014/main" id="{C05438AC-7A97-42FF-8659-FCF5A70AE35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94138" y="9558338"/>
            <a:ext cx="2978150" cy="50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744" tIns="46872" rIns="93744" bIns="46872" numCol="1" anchor="b" anchorCtr="0" compatLnSpc="1">
            <a:prstTxWarp prst="textNoShape">
              <a:avLst/>
            </a:prstTxWarp>
          </a:bodyPr>
          <a:lstStyle>
            <a:lvl1pPr algn="r" defTabSz="938213" eaLnBrk="1" latinLnBrk="1" hangingPunct="1">
              <a:defRPr sz="1200" b="0">
                <a:latin typeface="굴림" panose="020B0600000101010101" pitchFamily="50" charset="-127"/>
              </a:defRPr>
            </a:lvl1pPr>
          </a:lstStyle>
          <a:p>
            <a:pPr>
              <a:defRPr/>
            </a:pPr>
            <a:fld id="{EAD7D767-6CFA-4E4A-8261-E9B7C95FC498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슬라이드 이미지 개체 틀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1638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8213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defTabSz="938213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defTabSz="938213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defTabSz="938213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defTabSz="938213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defTabSz="9382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defTabSz="9382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defTabSz="9382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defTabSz="9382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>
              <a:spcBef>
                <a:spcPct val="0"/>
              </a:spcBef>
            </a:pPr>
            <a:fld id="{DCD55254-ACD1-4375-9229-266F9E31AD64}" type="slidenum">
              <a:rPr lang="en-US" altLang="ko-KR" smtClean="0"/>
              <a:pPr>
                <a:spcBef>
                  <a:spcPct val="0"/>
                </a:spcBef>
              </a:pPr>
              <a:t>1</a:t>
            </a:fld>
            <a:endParaRPr lang="en-US" altLang="ko-KR"/>
          </a:p>
        </p:txBody>
      </p:sp>
      <p:sp>
        <p:nvSpPr>
          <p:cNvPr id="16389" name="바닥글 개체 틀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8213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defTabSz="938213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defTabSz="938213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defTabSz="938213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defTabSz="938213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defTabSz="9382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defTabSz="9382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defTabSz="9382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defTabSz="9382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ko-KR"/>
              <a:t>Young Shin Technical Rubber Co.LTD.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슬라이드 이미지 개체 틀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5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18436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8213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defTabSz="938213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defTabSz="938213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defTabSz="938213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defTabSz="938213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defTabSz="9382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defTabSz="9382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defTabSz="9382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defTabSz="9382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>
              <a:spcBef>
                <a:spcPct val="0"/>
              </a:spcBef>
            </a:pPr>
            <a:fld id="{91E7250F-CE67-4697-B420-0F5B312C03E7}" type="slidenum">
              <a:rPr lang="en-US" altLang="ko-KR" smtClean="0"/>
              <a:pPr>
                <a:spcBef>
                  <a:spcPct val="0"/>
                </a:spcBef>
              </a:pPr>
              <a:t>2</a:t>
            </a:fld>
            <a:endParaRPr lang="en-US" altLang="ko-KR"/>
          </a:p>
        </p:txBody>
      </p:sp>
      <p:sp>
        <p:nvSpPr>
          <p:cNvPr id="18437" name="바닥글 개체 틀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8213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defTabSz="938213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defTabSz="938213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defTabSz="938213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defTabSz="938213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defTabSz="9382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defTabSz="9382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defTabSz="9382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defTabSz="9382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ko-KR"/>
              <a:t>Young Shin Technical Rubber Co.LTD.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슬라이드 이미지 개체 틀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 dirty="0"/>
          </a:p>
        </p:txBody>
      </p:sp>
      <p:sp>
        <p:nvSpPr>
          <p:cNvPr id="20484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8213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defTabSz="938213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defTabSz="938213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defTabSz="938213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defTabSz="938213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defTabSz="9382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defTabSz="9382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defTabSz="9382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defTabSz="9382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>
              <a:spcBef>
                <a:spcPct val="0"/>
              </a:spcBef>
            </a:pPr>
            <a:fld id="{6268A18B-3910-4AC2-A516-9946A1DE4802}" type="slidenum">
              <a:rPr lang="en-US" altLang="ko-KR" smtClean="0"/>
              <a:pPr>
                <a:spcBef>
                  <a:spcPct val="0"/>
                </a:spcBef>
              </a:pPr>
              <a:t>3</a:t>
            </a:fld>
            <a:endParaRPr lang="en-US" altLang="ko-KR"/>
          </a:p>
        </p:txBody>
      </p:sp>
      <p:sp>
        <p:nvSpPr>
          <p:cNvPr id="20485" name="바닥글 개체 틀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8213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defTabSz="938213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defTabSz="938213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defTabSz="938213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defTabSz="938213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defTabSz="9382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defTabSz="9382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defTabSz="9382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defTabSz="9382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ko-KR"/>
              <a:t>Young Shin Technical Rubber Co.LTD.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슬라이드 이미지 개체 틀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2532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8213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defTabSz="938213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defTabSz="938213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defTabSz="938213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defTabSz="938213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defTabSz="9382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defTabSz="9382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defTabSz="9382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defTabSz="9382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>
              <a:spcBef>
                <a:spcPct val="0"/>
              </a:spcBef>
            </a:pPr>
            <a:fld id="{3D6FDFE9-C1EB-47E2-81D4-2D6464D67172}" type="slidenum">
              <a:rPr lang="en-US" altLang="ko-KR" smtClean="0"/>
              <a:pPr>
                <a:spcBef>
                  <a:spcPct val="0"/>
                </a:spcBef>
              </a:pPr>
              <a:t>4</a:t>
            </a:fld>
            <a:endParaRPr lang="en-US" altLang="ko-KR"/>
          </a:p>
        </p:txBody>
      </p:sp>
      <p:sp>
        <p:nvSpPr>
          <p:cNvPr id="22533" name="바닥글 개체 틀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8213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defTabSz="938213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defTabSz="938213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defTabSz="938213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defTabSz="938213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defTabSz="9382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defTabSz="9382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defTabSz="9382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defTabSz="9382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ko-KR"/>
              <a:t>Young Shin Technical Rubber Co.LTD.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슬라이드 이미지 개체 틀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4580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8213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defTabSz="938213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defTabSz="938213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defTabSz="938213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defTabSz="938213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defTabSz="9382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defTabSz="9382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defTabSz="9382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defTabSz="9382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>
              <a:spcBef>
                <a:spcPct val="0"/>
              </a:spcBef>
            </a:pPr>
            <a:fld id="{0CCDF768-F2EB-4E89-BB1B-53BAE2A5EF33}" type="slidenum">
              <a:rPr lang="en-US" altLang="ko-KR" smtClean="0"/>
              <a:pPr>
                <a:spcBef>
                  <a:spcPct val="0"/>
                </a:spcBef>
              </a:pPr>
              <a:t>5</a:t>
            </a:fld>
            <a:endParaRPr lang="en-US" altLang="ko-KR"/>
          </a:p>
        </p:txBody>
      </p:sp>
      <p:sp>
        <p:nvSpPr>
          <p:cNvPr id="24581" name="바닥글 개체 틀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8213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defTabSz="938213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defTabSz="938213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defTabSz="938213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defTabSz="938213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defTabSz="9382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defTabSz="9382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defTabSz="9382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defTabSz="9382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ko-KR"/>
              <a:t>Young Shin Technical Rubber Co.LTD.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슬라이드 이미지 개체 틀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 dirty="0"/>
          </a:p>
        </p:txBody>
      </p:sp>
      <p:sp>
        <p:nvSpPr>
          <p:cNvPr id="266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8213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defTabSz="938213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defTabSz="938213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defTabSz="938213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defTabSz="938213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defTabSz="9382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defTabSz="9382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defTabSz="9382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defTabSz="9382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>
              <a:spcBef>
                <a:spcPct val="0"/>
              </a:spcBef>
            </a:pPr>
            <a:fld id="{1DABD661-3459-4C6B-A1A7-0B916788CEF6}" type="slidenum">
              <a:rPr lang="en-US" altLang="ko-KR" smtClean="0"/>
              <a:pPr>
                <a:spcBef>
                  <a:spcPct val="0"/>
                </a:spcBef>
              </a:pPr>
              <a:t>6</a:t>
            </a:fld>
            <a:endParaRPr lang="en-US" altLang="ko-KR"/>
          </a:p>
        </p:txBody>
      </p:sp>
      <p:sp>
        <p:nvSpPr>
          <p:cNvPr id="26629" name="바닥글 개체 틀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8213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defTabSz="938213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defTabSz="938213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defTabSz="938213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defTabSz="938213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defTabSz="9382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defTabSz="9382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defTabSz="9382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defTabSz="9382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ko-KR"/>
              <a:t>Young Shin Technical Rubber Co.LTD.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슬라이드 이미지 개체 틀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5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8676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8213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defTabSz="938213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defTabSz="938213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defTabSz="938213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defTabSz="938213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defTabSz="9382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defTabSz="9382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defTabSz="9382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defTabSz="9382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>
              <a:spcBef>
                <a:spcPct val="0"/>
              </a:spcBef>
            </a:pPr>
            <a:fld id="{C710118D-4F84-4421-BDA1-A500C593451A}" type="slidenum">
              <a:rPr lang="en-US" altLang="ko-KR" smtClean="0"/>
              <a:pPr>
                <a:spcBef>
                  <a:spcPct val="0"/>
                </a:spcBef>
              </a:pPr>
              <a:t>7</a:t>
            </a:fld>
            <a:endParaRPr lang="en-US" altLang="ko-KR"/>
          </a:p>
        </p:txBody>
      </p:sp>
      <p:sp>
        <p:nvSpPr>
          <p:cNvPr id="28677" name="바닥글 개체 틀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8213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defTabSz="938213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defTabSz="938213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defTabSz="938213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defTabSz="938213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defTabSz="9382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defTabSz="9382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defTabSz="9382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defTabSz="9382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ko-KR"/>
              <a:t>Young Shin Technical Rubber Co.LTD.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슬라이드 이미지 개체 틀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 dirty="0"/>
          </a:p>
        </p:txBody>
      </p:sp>
      <p:sp>
        <p:nvSpPr>
          <p:cNvPr id="30724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8213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defTabSz="938213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defTabSz="938213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defTabSz="938213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defTabSz="938213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defTabSz="9382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defTabSz="9382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defTabSz="9382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defTabSz="9382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>
              <a:spcBef>
                <a:spcPct val="0"/>
              </a:spcBef>
            </a:pPr>
            <a:fld id="{C2419A13-7EC6-46DE-ADDE-44A9A9C7AC01}" type="slidenum">
              <a:rPr lang="en-US" altLang="ko-KR" smtClean="0"/>
              <a:pPr>
                <a:spcBef>
                  <a:spcPct val="0"/>
                </a:spcBef>
              </a:pPr>
              <a:t>8</a:t>
            </a:fld>
            <a:endParaRPr lang="en-US" altLang="ko-KR"/>
          </a:p>
        </p:txBody>
      </p:sp>
      <p:sp>
        <p:nvSpPr>
          <p:cNvPr id="30725" name="바닥글 개체 틀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8213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defTabSz="938213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defTabSz="938213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defTabSz="938213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defTabSz="938213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defTabSz="9382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defTabSz="9382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defTabSz="9382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defTabSz="9382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ko-KR"/>
              <a:t>Young Shin Technical Rubber Co.LTD.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슬라이드 이미지 개체 틀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1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32772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8213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defTabSz="938213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defTabSz="938213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defTabSz="938213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defTabSz="938213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defTabSz="9382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defTabSz="9382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defTabSz="9382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defTabSz="9382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>
              <a:spcBef>
                <a:spcPct val="0"/>
              </a:spcBef>
            </a:pPr>
            <a:fld id="{170394B1-86FF-4CA7-9DEA-7A844D3C1E6D}" type="slidenum">
              <a:rPr lang="en-US" altLang="ko-KR" smtClean="0"/>
              <a:pPr>
                <a:spcBef>
                  <a:spcPct val="0"/>
                </a:spcBef>
              </a:pPr>
              <a:t>9</a:t>
            </a:fld>
            <a:endParaRPr lang="en-US" altLang="ko-KR"/>
          </a:p>
        </p:txBody>
      </p:sp>
      <p:sp>
        <p:nvSpPr>
          <p:cNvPr id="32773" name="바닥글 개체 틀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8213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defTabSz="938213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defTabSz="938213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defTabSz="938213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defTabSz="938213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defTabSz="9382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defTabSz="9382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defTabSz="9382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defTabSz="9382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ko-KR"/>
              <a:t>Young Shin Technical Rubber Co.LTD.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슬라이드 이미지 개체 틀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34820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6625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defTabSz="936625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defTabSz="936625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defTabSz="936625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defTabSz="936625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defTabSz="93662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defTabSz="93662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defTabSz="93662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defTabSz="93662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>
              <a:spcBef>
                <a:spcPct val="0"/>
              </a:spcBef>
            </a:pPr>
            <a:fld id="{F915F2F7-0FB7-4D81-9ECC-68C61C06C21A}" type="slidenum">
              <a:rPr lang="en-US" altLang="ko-KR" smtClean="0"/>
              <a:pPr>
                <a:spcBef>
                  <a:spcPct val="0"/>
                </a:spcBef>
              </a:pPr>
              <a:t>10</a:t>
            </a:fld>
            <a:endParaRPr lang="en-US" altLang="ko-KR"/>
          </a:p>
        </p:txBody>
      </p:sp>
      <p:sp>
        <p:nvSpPr>
          <p:cNvPr id="34821" name="바닥글 개체 틀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6625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defTabSz="936625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defTabSz="936625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defTabSz="936625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defTabSz="936625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defTabSz="93662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defTabSz="93662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defTabSz="93662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defTabSz="93662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ko-KR"/>
              <a:t>Young Shin Technical Rubber Co.LTD.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슬라이드 이미지 개체 틀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3686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8213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defTabSz="938213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defTabSz="938213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defTabSz="938213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defTabSz="938213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defTabSz="9382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defTabSz="9382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defTabSz="9382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defTabSz="9382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>
              <a:spcBef>
                <a:spcPct val="0"/>
              </a:spcBef>
            </a:pPr>
            <a:fld id="{7E20ECC7-CFBE-4CDA-B96B-149209CD1366}" type="slidenum">
              <a:rPr lang="en-US" altLang="ko-KR" smtClean="0"/>
              <a:pPr>
                <a:spcBef>
                  <a:spcPct val="0"/>
                </a:spcBef>
              </a:pPr>
              <a:t>11</a:t>
            </a:fld>
            <a:endParaRPr lang="en-US" altLang="ko-KR"/>
          </a:p>
        </p:txBody>
      </p:sp>
      <p:sp>
        <p:nvSpPr>
          <p:cNvPr id="36869" name="바닥글 개체 틀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8213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defTabSz="938213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defTabSz="938213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defTabSz="938213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defTabSz="938213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defTabSz="9382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defTabSz="9382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defTabSz="9382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defTabSz="9382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ko-KR"/>
              <a:t>Young Shin Technical Rubber Co.LTD.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슬라이드 이미지 개체 틀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1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32772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8213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defTabSz="938213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defTabSz="938213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defTabSz="938213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defTabSz="938213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defTabSz="9382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defTabSz="9382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defTabSz="9382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defTabSz="9382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marL="0" marR="0" lvl="0" indent="0" algn="r" defTabSz="938213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70394B1-86FF-4CA7-9DEA-7A844D3C1E6D}" type="slidenum">
              <a:rPr kumimoji="1" lang="en-US" altLang="ko-KR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  <a:cs typeface="+mn-cs"/>
              </a:rPr>
              <a:pPr marL="0" marR="0" lvl="0" indent="0" algn="r" defTabSz="938213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1" lang="en-US" altLang="ko-KR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" panose="020B0600000101010101" pitchFamily="50" charset="-127"/>
              <a:ea typeface="굴림" panose="020B0600000101010101" pitchFamily="50" charset="-127"/>
              <a:cs typeface="+mn-cs"/>
            </a:endParaRPr>
          </a:p>
        </p:txBody>
      </p:sp>
      <p:sp>
        <p:nvSpPr>
          <p:cNvPr id="32773" name="바닥글 개체 틀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8213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defTabSz="938213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defTabSz="938213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defTabSz="938213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defTabSz="938213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defTabSz="9382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defTabSz="9382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defTabSz="9382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defTabSz="9382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marL="0" marR="0" lvl="0" indent="0" algn="l" defTabSz="938213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  <a:cs typeface="+mn-cs"/>
              </a:rPr>
              <a:t>Young Shin Technical Rubber Co.LTD.</a:t>
            </a:r>
          </a:p>
        </p:txBody>
      </p:sp>
    </p:spTree>
    <p:extLst>
      <p:ext uri="{BB962C8B-B14F-4D97-AF65-F5344CB8AC3E}">
        <p14:creationId xmlns:p14="http://schemas.microsoft.com/office/powerpoint/2010/main" val="315504455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슬라이드 이미지 개체 틀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1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 dirty="0"/>
          </a:p>
        </p:txBody>
      </p:sp>
      <p:sp>
        <p:nvSpPr>
          <p:cNvPr id="32772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8213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defTabSz="938213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defTabSz="938213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defTabSz="938213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defTabSz="938213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defTabSz="9382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defTabSz="9382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defTabSz="9382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defTabSz="9382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marL="0" marR="0" lvl="0" indent="0" algn="r" defTabSz="938213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70394B1-86FF-4CA7-9DEA-7A844D3C1E6D}" type="slidenum">
              <a:rPr kumimoji="1" lang="en-US" altLang="ko-KR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  <a:cs typeface="+mn-cs"/>
              </a:rPr>
              <a:pPr marL="0" marR="0" lvl="0" indent="0" algn="r" defTabSz="938213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1" lang="en-US" altLang="ko-KR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" panose="020B0600000101010101" pitchFamily="50" charset="-127"/>
              <a:ea typeface="굴림" panose="020B0600000101010101" pitchFamily="50" charset="-127"/>
              <a:cs typeface="+mn-cs"/>
            </a:endParaRPr>
          </a:p>
        </p:txBody>
      </p:sp>
      <p:sp>
        <p:nvSpPr>
          <p:cNvPr id="32773" name="바닥글 개체 틀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8213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defTabSz="938213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defTabSz="938213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defTabSz="938213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defTabSz="938213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defTabSz="9382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defTabSz="9382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defTabSz="9382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defTabSz="9382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marL="0" marR="0" lvl="0" indent="0" algn="l" defTabSz="938213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  <a:cs typeface="+mn-cs"/>
              </a:rPr>
              <a:t>Young Shin Technical Rubber Co.LTD.</a:t>
            </a:r>
          </a:p>
        </p:txBody>
      </p:sp>
    </p:spTree>
    <p:extLst>
      <p:ext uri="{BB962C8B-B14F-4D97-AF65-F5344CB8AC3E}">
        <p14:creationId xmlns:p14="http://schemas.microsoft.com/office/powerpoint/2010/main" val="229785953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슬라이드 이미지 개체 틀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5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38916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8213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defTabSz="938213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defTabSz="938213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defTabSz="938213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defTabSz="938213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defTabSz="9382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defTabSz="9382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defTabSz="9382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defTabSz="9382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>
              <a:spcBef>
                <a:spcPct val="0"/>
              </a:spcBef>
            </a:pPr>
            <a:fld id="{D023023F-080A-4F8A-88DE-7D96E3624F06}" type="slidenum">
              <a:rPr lang="en-US" altLang="ko-KR" smtClean="0"/>
              <a:pPr>
                <a:spcBef>
                  <a:spcPct val="0"/>
                </a:spcBef>
              </a:pPr>
              <a:t>14</a:t>
            </a:fld>
            <a:endParaRPr lang="en-US" altLang="ko-KR"/>
          </a:p>
        </p:txBody>
      </p:sp>
      <p:sp>
        <p:nvSpPr>
          <p:cNvPr id="38917" name="바닥글 개체 틀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8213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defTabSz="938213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defTabSz="938213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defTabSz="938213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defTabSz="938213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defTabSz="9382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defTabSz="9382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defTabSz="9382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defTabSz="9382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ko-KR"/>
              <a:t>Young Shin Technical Rubber Co.LTD.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F2B9DC4-98F0-4F2C-A540-CE999B2E3B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latinLnBrk="1">
              <a:defRPr/>
            </a:lvl1pPr>
          </a:lstStyle>
          <a:p>
            <a:pPr>
              <a:defRPr/>
            </a:pPr>
            <a:r>
              <a:rPr lang="en-US" altLang="ko-KR"/>
              <a:t>4/29/2013</a:t>
            </a:r>
            <a:endParaRPr lang="en-US" dirty="0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3AEDBA02-B7D0-4D8A-AD7D-7263358262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altLang="ko-KR"/>
              <a:t>Young Shin Technical Rubber Co. LTD..</a:t>
            </a:r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65E6FD2-09C0-4186-8833-0B5ED447B9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994909-7DCB-449D-B076-6766E529FB3D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40117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823B9D9-EB43-4EAE-A77F-0A1DDB5638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latinLnBrk="1">
              <a:defRPr/>
            </a:lvl1pPr>
          </a:lstStyle>
          <a:p>
            <a:pPr>
              <a:defRPr/>
            </a:pPr>
            <a:r>
              <a:rPr lang="en-US" altLang="ko-KR"/>
              <a:t>4/29/2013</a:t>
            </a:r>
            <a:endParaRPr 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01778E8-6509-4186-8DDB-CD0E4F2A87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altLang="ko-KR"/>
              <a:t>Young Shin Technical Rubber Co. LTD..</a:t>
            </a:r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2FAD95E-0C8D-42A4-B626-07CA0D6791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48C935-9F7C-40C5-BCA9-532B52F808CE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227849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17A076A-2FCB-48CF-96ED-494F5DD69D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latinLnBrk="1">
              <a:defRPr/>
            </a:lvl1pPr>
          </a:lstStyle>
          <a:p>
            <a:pPr>
              <a:defRPr/>
            </a:pPr>
            <a:r>
              <a:rPr lang="en-US" altLang="ko-KR"/>
              <a:t>4/29/2013</a:t>
            </a:r>
            <a:endParaRPr 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526F5A4-D7FE-4256-A3CF-71CEF3EC31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altLang="ko-KR"/>
              <a:t>Young Shin Technical Rubber Co. LTD..</a:t>
            </a:r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8EA6CE6E-F8AA-4506-897E-E5F10C43A3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939BAD-BEE1-43D2-A1E1-3FE66FA45F27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891836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2134414E-A326-4831-A110-A8F8883CB3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latinLnBrk="1">
              <a:defRPr/>
            </a:lvl1pPr>
          </a:lstStyle>
          <a:p>
            <a:pPr>
              <a:defRPr/>
            </a:pPr>
            <a:r>
              <a:rPr lang="en-US" altLang="ko-KR"/>
              <a:t>4/29/2013</a:t>
            </a:r>
            <a:endParaRPr 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70231720-7723-4F57-888A-B7121D1772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altLang="ko-KR"/>
              <a:t>Young Shin Technical Rubber Co. LTD..</a:t>
            </a:r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1E1158C-F98A-4837-9235-278DE7213A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B22576-116A-423D-997E-F2C5B204A868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941506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7AAB39F8-2390-42ED-8995-2C43FE3C4A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latinLnBrk="1">
              <a:defRPr/>
            </a:lvl1pPr>
          </a:lstStyle>
          <a:p>
            <a:pPr>
              <a:defRPr/>
            </a:pPr>
            <a:r>
              <a:rPr lang="en-US" altLang="ko-KR"/>
              <a:t>4/29/2013</a:t>
            </a:r>
            <a:endParaRPr 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442E4F79-B7D5-4501-A3DA-68364760A7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altLang="ko-KR"/>
              <a:t>Young Shin Technical Rubber Co. LTD..</a:t>
            </a:r>
            <a:endParaRPr lang="ko-KR" altLang="en-US" dirty="0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0953713C-F829-4505-BDEC-E9370BE142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F0BEAF-A3C6-4AEE-B151-D4EF1579CA76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778072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BE44200F-3B39-44A0-9852-A24920DFD2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latinLnBrk="1">
              <a:defRPr/>
            </a:lvl1pPr>
          </a:lstStyle>
          <a:p>
            <a:pPr>
              <a:defRPr/>
            </a:pPr>
            <a:r>
              <a:rPr lang="en-US" altLang="ko-KR"/>
              <a:t>4/29/2013</a:t>
            </a:r>
            <a:endParaRPr 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042454C8-AB87-4A43-9E6F-0F522F7FE5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altLang="ko-KR"/>
              <a:t>Young Shin Technical Rubber Co. LTD..</a:t>
            </a:r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12E4B564-9EEE-4DA5-ADB7-87B9F08111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05C96A-B6FF-4D5C-9210-0634A8790549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277774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1670CA34-BDD0-4504-AAAA-98D9BBFC1F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latinLnBrk="1">
              <a:defRPr/>
            </a:lvl1pPr>
          </a:lstStyle>
          <a:p>
            <a:pPr>
              <a:defRPr/>
            </a:pPr>
            <a:r>
              <a:rPr lang="en-US" altLang="ko-KR"/>
              <a:t>4/29/2013</a:t>
            </a:r>
            <a:endParaRPr 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ABBE2F0D-A8E4-43C7-A4DC-9A1C5C933E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altLang="ko-KR"/>
              <a:t>Young Shin Technical Rubber Co. LTD..</a:t>
            </a:r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6D495692-1C8F-4A6B-BF1D-85DE589DE4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5773B7-4D79-4402-B8A4-36EAAF53ACBA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498626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70C00642-1741-4EBC-9E22-3EC1D1FD77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latinLnBrk="1">
              <a:defRPr/>
            </a:lvl1pPr>
          </a:lstStyle>
          <a:p>
            <a:pPr>
              <a:defRPr/>
            </a:pPr>
            <a:r>
              <a:rPr lang="en-US" altLang="ko-KR"/>
              <a:t>4/29/2013</a:t>
            </a:r>
            <a:endParaRPr 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37EDEE77-5D15-4982-B10F-EF62D9D8E7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altLang="ko-KR"/>
              <a:t>Young Shin Technical Rubber Co. LTD..</a:t>
            </a:r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8B49F966-DB6C-479D-9098-1E5A28E75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757078-7132-47EF-8BA2-5A921F180B31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815211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1423D88E-F60C-4595-8B1F-A182A681D3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latinLnBrk="1">
              <a:defRPr/>
            </a:lvl1pPr>
          </a:lstStyle>
          <a:p>
            <a:pPr>
              <a:defRPr/>
            </a:pPr>
            <a:r>
              <a:rPr lang="en-US" altLang="ko-KR"/>
              <a:t>4/29/2013</a:t>
            </a:r>
            <a:endParaRPr 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6992BFDA-59BC-419F-AE7C-4B1BF2970B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altLang="ko-KR"/>
              <a:t>Young Shin Technical Rubber Co. LTD..</a:t>
            </a:r>
            <a:endParaRPr lang="ko-KR" altLang="en-US" dirty="0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A6EC84BA-61CF-4C96-AEF9-800653F1F9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AEDC98-55AD-4CFD-A15B-F59795C9F618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746653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76FE4CE-B559-4EA4-8083-E95CDD6AD0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latinLnBrk="1">
              <a:defRPr/>
            </a:lvl1pPr>
          </a:lstStyle>
          <a:p>
            <a:pPr>
              <a:defRPr/>
            </a:pPr>
            <a:r>
              <a:rPr lang="en-US" altLang="ko-KR"/>
              <a:t>4/29/2013</a:t>
            </a:r>
            <a:endParaRPr 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A89BA0D-3904-40B7-9A7C-51F62365C5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altLang="ko-KR"/>
              <a:t>Young Shin Technical Rubber Co. LTD..</a:t>
            </a:r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CE2F053-188B-4679-915F-BBC306295C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419622-7D45-4C24-BE82-4AD36A781963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167402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5CB1DB9-5643-41E0-8238-D3A3E5DF08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latinLnBrk="1">
              <a:defRPr/>
            </a:lvl1pPr>
          </a:lstStyle>
          <a:p>
            <a:pPr>
              <a:defRPr/>
            </a:pPr>
            <a:r>
              <a:rPr lang="en-US" altLang="ko-KR"/>
              <a:t>4/29/2013</a:t>
            </a:r>
            <a:endParaRPr 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047ACD4-B969-4ED0-8A0D-766D7FAA5C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altLang="ko-KR"/>
              <a:t>Young Shin Technical Rubber Co. LTD..</a:t>
            </a:r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59A472E-EEA0-4C2D-B75B-2897DE2356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6B9B25-62D0-4E57-B4CD-C02DC10545CE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280649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제목 개체 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1027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218BBF4-6271-45FB-A864-E761355852B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latinLnBrk="0" hangingPunct="1">
              <a:defRPr sz="1200">
                <a:solidFill>
                  <a:schemeClr val="tx1">
                    <a:tint val="75000"/>
                  </a:schemeClr>
                </a:solidFill>
                <a:ea typeface="굴림" pitchFamily="50" charset="-127"/>
              </a:defRPr>
            </a:lvl1pPr>
          </a:lstStyle>
          <a:p>
            <a:pPr>
              <a:defRPr/>
            </a:pPr>
            <a:r>
              <a:rPr lang="en-US" altLang="ko-KR"/>
              <a:t>4/29/2013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26A318E-0279-4D75-A1A6-6AA761FD49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latinLnBrk="1" hangingPunct="1">
              <a:defRPr kumimoji="0" sz="1200">
                <a:solidFill>
                  <a:schemeClr val="tx1"/>
                </a:solidFill>
                <a:ea typeface="굴림" pitchFamily="50" charset="-127"/>
              </a:defRPr>
            </a:lvl1pPr>
          </a:lstStyle>
          <a:p>
            <a:pPr>
              <a:defRPr/>
            </a:pPr>
            <a:r>
              <a:rPr lang="en-US" altLang="ko-KR"/>
              <a:t>Young Shin Technical Rubber Co. LTD..</a:t>
            </a:r>
            <a:endParaRPr lang="ko-KR" altLang="en-US" dirty="0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29FD995-C237-4AFF-A9BC-C71AE6CE93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latinLnBrk="1" hangingPunct="1">
              <a:defRPr kumimoji="0"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A0F6A8E8-8567-4DDF-A0B1-E704EFD932D0}" type="slidenum">
              <a:rPr lang="ko-KR" altLang="en-US"/>
              <a:pPr>
                <a:defRPr/>
              </a:pPr>
              <a:t>‹#›</a:t>
            </a:fld>
            <a:endParaRPr lang="ko-KR" altLang="en-US">
              <a:solidFill>
                <a:schemeClr val="tx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3" r:id="rId1"/>
    <p:sldLayoutId id="2147484384" r:id="rId2"/>
    <p:sldLayoutId id="2147484385" r:id="rId3"/>
    <p:sldLayoutId id="2147484386" r:id="rId4"/>
    <p:sldLayoutId id="2147484387" r:id="rId5"/>
    <p:sldLayoutId id="2147484388" r:id="rId6"/>
    <p:sldLayoutId id="2147484389" r:id="rId7"/>
    <p:sldLayoutId id="2147484390" r:id="rId8"/>
    <p:sldLayoutId id="2147484391" r:id="rId9"/>
    <p:sldLayoutId id="2147484392" r:id="rId10"/>
    <p:sldLayoutId id="2147484393" r:id="rId11"/>
  </p:sldLayoutIdLst>
  <p:hf hd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chart" Target="../charts/chart1.x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1.bin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13" Type="http://schemas.openxmlformats.org/officeDocument/2006/relationships/image" Target="../media/image13.jpeg"/><Relationship Id="rId18" Type="http://schemas.openxmlformats.org/officeDocument/2006/relationships/image" Target="../media/image18.jpeg"/><Relationship Id="rId26" Type="http://schemas.openxmlformats.org/officeDocument/2006/relationships/image" Target="../media/image26.jpeg"/><Relationship Id="rId3" Type="http://schemas.openxmlformats.org/officeDocument/2006/relationships/image" Target="../media/image3.jpeg"/><Relationship Id="rId21" Type="http://schemas.openxmlformats.org/officeDocument/2006/relationships/image" Target="../media/image21.jpeg"/><Relationship Id="rId7" Type="http://schemas.openxmlformats.org/officeDocument/2006/relationships/image" Target="../media/image7.jpeg"/><Relationship Id="rId12" Type="http://schemas.openxmlformats.org/officeDocument/2006/relationships/image" Target="../media/image12.jpeg"/><Relationship Id="rId17" Type="http://schemas.openxmlformats.org/officeDocument/2006/relationships/image" Target="../media/image17.jpeg"/><Relationship Id="rId25" Type="http://schemas.openxmlformats.org/officeDocument/2006/relationships/image" Target="../media/image25.jpeg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16.jpeg"/><Relationship Id="rId20" Type="http://schemas.openxmlformats.org/officeDocument/2006/relationships/image" Target="../media/image20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11" Type="http://schemas.openxmlformats.org/officeDocument/2006/relationships/image" Target="../media/image11.jpeg"/><Relationship Id="rId24" Type="http://schemas.openxmlformats.org/officeDocument/2006/relationships/image" Target="../media/image24.jpeg"/><Relationship Id="rId5" Type="http://schemas.openxmlformats.org/officeDocument/2006/relationships/image" Target="../media/image5.jpeg"/><Relationship Id="rId15" Type="http://schemas.openxmlformats.org/officeDocument/2006/relationships/image" Target="../media/image15.jpeg"/><Relationship Id="rId23" Type="http://schemas.openxmlformats.org/officeDocument/2006/relationships/image" Target="../media/image23.jpeg"/><Relationship Id="rId10" Type="http://schemas.openxmlformats.org/officeDocument/2006/relationships/image" Target="../media/image10.jpeg"/><Relationship Id="rId19" Type="http://schemas.openxmlformats.org/officeDocument/2006/relationships/image" Target="../media/image19.jpeg"/><Relationship Id="rId4" Type="http://schemas.openxmlformats.org/officeDocument/2006/relationships/image" Target="../media/image4.jpeg"/><Relationship Id="rId9" Type="http://schemas.openxmlformats.org/officeDocument/2006/relationships/image" Target="../media/image9.jpeg"/><Relationship Id="rId14" Type="http://schemas.openxmlformats.org/officeDocument/2006/relationships/image" Target="../media/image14.jpeg"/><Relationship Id="rId22" Type="http://schemas.openxmlformats.org/officeDocument/2006/relationships/image" Target="../media/image22.jpeg"/><Relationship Id="rId27" Type="http://schemas.openxmlformats.org/officeDocument/2006/relationships/image" Target="../media/image27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13" Type="http://schemas.openxmlformats.org/officeDocument/2006/relationships/image" Target="../media/image38.jpeg"/><Relationship Id="rId18" Type="http://schemas.openxmlformats.org/officeDocument/2006/relationships/image" Target="../media/image43.jpeg"/><Relationship Id="rId3" Type="http://schemas.openxmlformats.org/officeDocument/2006/relationships/image" Target="../media/image28.jpeg"/><Relationship Id="rId7" Type="http://schemas.openxmlformats.org/officeDocument/2006/relationships/image" Target="../media/image32.jpeg"/><Relationship Id="rId12" Type="http://schemas.openxmlformats.org/officeDocument/2006/relationships/image" Target="../media/image37.jpeg"/><Relationship Id="rId17" Type="http://schemas.openxmlformats.org/officeDocument/2006/relationships/image" Target="../media/image42.jpeg"/><Relationship Id="rId2" Type="http://schemas.openxmlformats.org/officeDocument/2006/relationships/notesSlide" Target="../notesSlides/notesSlide11.xml"/><Relationship Id="rId16" Type="http://schemas.openxmlformats.org/officeDocument/2006/relationships/image" Target="../media/image4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jpeg"/><Relationship Id="rId11" Type="http://schemas.openxmlformats.org/officeDocument/2006/relationships/image" Target="../media/image36.jpeg"/><Relationship Id="rId5" Type="http://schemas.openxmlformats.org/officeDocument/2006/relationships/image" Target="../media/image30.jpeg"/><Relationship Id="rId15" Type="http://schemas.openxmlformats.org/officeDocument/2006/relationships/image" Target="../media/image40.jpeg"/><Relationship Id="rId10" Type="http://schemas.openxmlformats.org/officeDocument/2006/relationships/image" Target="../media/image35.jpeg"/><Relationship Id="rId19" Type="http://schemas.openxmlformats.org/officeDocument/2006/relationships/image" Target="../media/image44.jpeg"/><Relationship Id="rId4" Type="http://schemas.openxmlformats.org/officeDocument/2006/relationships/image" Target="../media/image29.jpeg"/><Relationship Id="rId9" Type="http://schemas.openxmlformats.org/officeDocument/2006/relationships/image" Target="../media/image34.jpeg"/><Relationship Id="rId14" Type="http://schemas.openxmlformats.org/officeDocument/2006/relationships/image" Target="../media/image39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10" Type="http://schemas.openxmlformats.org/officeDocument/2006/relationships/image" Target="../media/image52.png"/><Relationship Id="rId4" Type="http://schemas.openxmlformats.org/officeDocument/2006/relationships/image" Target="../media/image46.png"/><Relationship Id="rId9" Type="http://schemas.openxmlformats.org/officeDocument/2006/relationships/image" Target="../media/image5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6F9FC"/>
            </a:gs>
            <a:gs pos="39999">
              <a:srgbClr val="F6F9FC"/>
            </a:gs>
            <a:gs pos="74001">
              <a:srgbClr val="B0C6E1"/>
            </a:gs>
            <a:gs pos="83000">
              <a:srgbClr val="B0C6E1"/>
            </a:gs>
            <a:gs pos="100000">
              <a:srgbClr val="CAD9E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AC5D7944-0D87-437F-8AD8-0457276360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" y="6448251"/>
            <a:ext cx="9144000" cy="365125"/>
          </a:xfrm>
          <a:solidFill>
            <a:srgbClr val="B0E6FC"/>
          </a:solidFill>
        </p:spPr>
        <p:txBody>
          <a:bodyPr/>
          <a:lstStyle/>
          <a:p>
            <a:pPr>
              <a:defRPr/>
            </a:pPr>
            <a:r>
              <a:rPr lang="ko-KR" altLang="en-US" dirty="0">
                <a:solidFill>
                  <a:schemeClr val="tx1"/>
                </a:solidFill>
              </a:rPr>
              <a:t>                   지에스이                                                                                                      </a:t>
            </a:r>
            <a:r>
              <a:rPr lang="en-US" altLang="ko-KR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anose="020B0A04020102020204" pitchFamily="34" charset="0"/>
              </a:rPr>
              <a:t>G</a:t>
            </a:r>
            <a:r>
              <a:rPr lang="en-US" altLang="ko-KR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Segoe UI Black" panose="020B0A02040204020203" pitchFamily="34" charset="0"/>
                <a:cs typeface="Calibri" panose="020F0502020204030204" pitchFamily="34" charset="0"/>
              </a:rPr>
              <a:t>lobal</a:t>
            </a:r>
            <a:r>
              <a:rPr lang="en-US" altLang="ko-KR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anose="020B0A04020102020204" pitchFamily="34" charset="0"/>
                <a:ea typeface="Segoe UI Black" panose="020B0A02040204020203" pitchFamily="34" charset="0"/>
                <a:cs typeface="Calibri" panose="020F0502020204030204" pitchFamily="34" charset="0"/>
              </a:rPr>
              <a:t> </a:t>
            </a:r>
            <a:r>
              <a:rPr lang="en-US" altLang="ko-KR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anose="020B0A04020102020204" pitchFamily="34" charset="0"/>
              </a:rPr>
              <a:t>Special Elastomer </a:t>
            </a:r>
            <a:r>
              <a:rPr lang="en-US" altLang="ko-KR" dirty="0">
                <a:solidFill>
                  <a:schemeClr val="tx1"/>
                </a:solidFill>
              </a:rPr>
              <a:t>Co. LTD..   1</a:t>
            </a:r>
            <a:endParaRPr lang="ko-KR" altLang="en-US" dirty="0">
              <a:solidFill>
                <a:schemeClr val="tx1"/>
              </a:solidFill>
            </a:endParaRPr>
          </a:p>
        </p:txBody>
      </p:sp>
      <p:cxnSp>
        <p:nvCxnSpPr>
          <p:cNvPr id="13" name="직선 연결선 12">
            <a:extLst>
              <a:ext uri="{FF2B5EF4-FFF2-40B4-BE49-F238E27FC236}">
                <a16:creationId xmlns:a16="http://schemas.microsoft.com/office/drawing/2014/main" id="{42C2A2D3-D40B-453F-A2AD-4B1B7BDA7127}"/>
              </a:ext>
            </a:extLst>
          </p:cNvPr>
          <p:cNvCxnSpPr/>
          <p:nvPr/>
        </p:nvCxnSpPr>
        <p:spPr>
          <a:xfrm>
            <a:off x="0" y="712788"/>
            <a:ext cx="9144000" cy="1587"/>
          </a:xfrm>
          <a:prstGeom prst="line">
            <a:avLst/>
          </a:prstGeom>
          <a:ln w="31750">
            <a:solidFill>
              <a:schemeClr val="accent4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모서리가 둥근 직사각형 14">
            <a:extLst>
              <a:ext uri="{FF2B5EF4-FFF2-40B4-BE49-F238E27FC236}">
                <a16:creationId xmlns:a16="http://schemas.microsoft.com/office/drawing/2014/main" id="{A759C412-86D1-4A3E-8792-13839EDEFE8D}"/>
              </a:ext>
            </a:extLst>
          </p:cNvPr>
          <p:cNvSpPr/>
          <p:nvPr/>
        </p:nvSpPr>
        <p:spPr>
          <a:xfrm>
            <a:off x="1619672" y="2067709"/>
            <a:ext cx="6192688" cy="128588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r>
              <a:rPr lang="ko-KR" altLang="en-US" sz="54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outerShdw blurRad="50800" dist="38100" dir="2700000" algn="tl" rotWithShape="0">
                    <a:srgbClr val="00B050">
                      <a:alpha val="40000"/>
                    </a:srgbClr>
                  </a:outerShdw>
                  <a:reflection blurRad="6350" stA="55000" endA="300" endPos="45500" dir="5400000" sy="-100000" algn="bl" rotWithShape="0"/>
                </a:effectLst>
                <a:latin typeface="HY헤드라인M" pitchFamily="18" charset="-127"/>
                <a:ea typeface="HY헤드라인M" pitchFamily="18" charset="-127"/>
              </a:rPr>
              <a:t>회   사   현   황</a:t>
            </a:r>
          </a:p>
        </p:txBody>
      </p:sp>
      <p:sp>
        <p:nvSpPr>
          <p:cNvPr id="22" name="바닥글 개체 틀 5">
            <a:extLst>
              <a:ext uri="{FF2B5EF4-FFF2-40B4-BE49-F238E27FC236}">
                <a16:creationId xmlns:a16="http://schemas.microsoft.com/office/drawing/2014/main" id="{2E710F39-C4CB-4140-8102-E9E70BAD02EC}"/>
              </a:ext>
            </a:extLst>
          </p:cNvPr>
          <p:cNvSpPr txBox="1">
            <a:spLocks/>
          </p:cNvSpPr>
          <p:nvPr/>
        </p:nvSpPr>
        <p:spPr>
          <a:xfrm>
            <a:off x="6843731" y="92843"/>
            <a:ext cx="2397354" cy="642942"/>
          </a:xfrm>
          <a:prstGeom prst="rect">
            <a:avLst/>
          </a:prstGeom>
        </p:spPr>
        <p:txBody>
          <a:bodyPr anchor="ctr"/>
          <a:lstStyle/>
          <a:p>
            <a:pPr algn="ctr" eaLnBrk="1" latinLnBrk="1" hangingPunct="1">
              <a:defRPr/>
            </a:pPr>
            <a:r>
              <a:rPr kumimoji="0" lang="en-US" altLang="ko-KR" sz="14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anose="020B0A04020102020204" pitchFamily="34" charset="0"/>
              </a:rPr>
              <a:t>G</a:t>
            </a:r>
            <a:r>
              <a:rPr kumimoji="0" lang="en-US" altLang="ko-KR" sz="14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Segoe UI Black" panose="020B0A02040204020203" pitchFamily="34" charset="0"/>
                <a:cs typeface="Calibri" panose="020F0502020204030204" pitchFamily="34" charset="0"/>
              </a:rPr>
              <a:t>lobal</a:t>
            </a:r>
            <a:r>
              <a:rPr kumimoji="0" lang="en-US" altLang="ko-KR" sz="14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anose="020B0A04020102020204" pitchFamily="34" charset="0"/>
                <a:ea typeface="Segoe UI Black" panose="020B0A02040204020203" pitchFamily="34" charset="0"/>
                <a:cs typeface="Calibri" panose="020F0502020204030204" pitchFamily="34" charset="0"/>
              </a:rPr>
              <a:t> </a:t>
            </a:r>
            <a:r>
              <a:rPr kumimoji="0" lang="en-US" altLang="ko-KR" sz="14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anose="020B0A04020102020204" pitchFamily="34" charset="0"/>
              </a:rPr>
              <a:t>S</a:t>
            </a:r>
            <a:r>
              <a:rPr kumimoji="0" lang="en-US" altLang="ko-KR" sz="14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anose="020B0A04020102020204" pitchFamily="34" charset="0"/>
              </a:rPr>
              <a:t>pecial </a:t>
            </a:r>
            <a:r>
              <a:rPr kumimoji="0" lang="en-US" altLang="ko-KR" sz="14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anose="020B0A04020102020204" pitchFamily="34" charset="0"/>
              </a:rPr>
              <a:t>E</a:t>
            </a:r>
            <a:r>
              <a:rPr kumimoji="0" lang="en-US" altLang="ko-KR" sz="14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anose="020B0A04020102020204" pitchFamily="34" charset="0"/>
              </a:rPr>
              <a:t>lastomer</a:t>
            </a:r>
            <a:endParaRPr kumimoji="0" lang="ko-KR" altLang="en-US" sz="14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15366" name="Text Box 5"/>
          <p:cNvSpPr txBox="1">
            <a:spLocks noChangeArrowheads="1"/>
          </p:cNvSpPr>
          <p:nvPr/>
        </p:nvSpPr>
        <p:spPr bwMode="auto">
          <a:xfrm>
            <a:off x="7246938" y="5857875"/>
            <a:ext cx="19716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6987" tIns="45233" rIns="86987" bIns="45233">
            <a:spAutoFit/>
          </a:bodyPr>
          <a:lstStyle>
            <a:lvl1pPr defTabSz="884238"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defTabSz="884238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defTabSz="884238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defTabSz="884238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defTabSz="884238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defTabSz="88423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defTabSz="88423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defTabSz="88423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defTabSz="88423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ko-KR" sz="18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2022.01.01</a:t>
            </a:r>
          </a:p>
        </p:txBody>
      </p:sp>
      <p:pic>
        <p:nvPicPr>
          <p:cNvPr id="15367" name="Picture 3" descr="제동시스템계통도-cba_ab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250" y="4071938"/>
            <a:ext cx="4192588" cy="1785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5368" name="그룹 13"/>
          <p:cNvGrpSpPr>
            <a:grpSpLocks/>
          </p:cNvGrpSpPr>
          <p:nvPr/>
        </p:nvGrpSpPr>
        <p:grpSpPr bwMode="auto">
          <a:xfrm>
            <a:off x="6646863" y="146050"/>
            <a:ext cx="600075" cy="533400"/>
            <a:chOff x="0" y="0"/>
            <a:chExt cx="933449" cy="657224"/>
          </a:xfrm>
        </p:grpSpPr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D1C8A8A8-C94B-42AA-B084-BCEC7D606BD2}"/>
                </a:ext>
              </a:extLst>
            </p:cNvPr>
            <p:cNvSpPr/>
            <p:nvPr/>
          </p:nvSpPr>
          <p:spPr>
            <a:xfrm>
              <a:off x="0" y="0"/>
              <a:ext cx="933449" cy="657224"/>
            </a:xfrm>
            <a:prstGeom prst="rect">
              <a:avLst/>
            </a:prstGeom>
            <a:noFill/>
          </p:spPr>
          <p:txBody>
            <a:bodyPr wrap="none" anchor="ctr"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latinLnBrk="1" hangingPunct="1">
                <a:defRPr/>
              </a:pPr>
              <a:r>
                <a:rPr lang="en-US" altLang="ko-KR" sz="3200" dirty="0">
                  <a:ln w="11430"/>
                  <a:gradFill>
                    <a:gsLst>
                      <a:gs pos="0">
                        <a:schemeClr val="accent2">
                          <a:tint val="70000"/>
                          <a:satMod val="245000"/>
                        </a:schemeClr>
                      </a:gs>
                      <a:gs pos="75000">
                        <a:schemeClr val="accent2">
                          <a:tint val="90000"/>
                          <a:shade val="60000"/>
                          <a:satMod val="240000"/>
                        </a:schemeClr>
                      </a:gs>
                      <a:gs pos="100000">
                        <a:schemeClr val="accent2">
                          <a:tint val="100000"/>
                          <a:shade val="50000"/>
                          <a:satMod val="240000"/>
                        </a:schemeClr>
                      </a:gs>
                    </a:gsLst>
                    <a:lin ang="5400000"/>
                  </a:gra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latin typeface="HY수평선B" panose="02030600000101010101" pitchFamily="18" charset="-127"/>
                  <a:ea typeface="HY수평선B" panose="02030600000101010101" pitchFamily="18" charset="-127"/>
                </a:rPr>
                <a:t>G</a:t>
              </a:r>
              <a:r>
                <a:rPr lang="en-US" altLang="ko-KR" sz="3200" dirty="0">
                  <a:ln w="11430"/>
                  <a:solidFill>
                    <a:srgbClr val="0070C0"/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latin typeface="HY수평선B" panose="02030600000101010101" pitchFamily="18" charset="-127"/>
                  <a:ea typeface="HY수평선B" panose="02030600000101010101" pitchFamily="18" charset="-127"/>
                </a:rPr>
                <a:t>E</a:t>
              </a:r>
            </a:p>
          </p:txBody>
        </p:sp>
        <p:sp>
          <p:nvSpPr>
            <p:cNvPr id="15373" name="모서리가 둥근 직사각형 6"/>
            <p:cNvSpPr>
              <a:spLocks noChangeArrowheads="1"/>
            </p:cNvSpPr>
            <p:nvPr/>
          </p:nvSpPr>
          <p:spPr bwMode="auto">
            <a:xfrm>
              <a:off x="355600" y="269931"/>
              <a:ext cx="296333" cy="258195"/>
            </a:xfrm>
            <a:prstGeom prst="roundRect">
              <a:avLst>
                <a:gd name="adj" fmla="val 16667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8288" tIns="0" rIns="0" bIns="0" anchor="ctr"/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ko-KR" sz="1600">
                  <a:solidFill>
                    <a:srgbClr val="FFFF00"/>
                  </a:solidFill>
                  <a:latin typeface="HY수평선B" pitchFamily="18" charset="-127"/>
                  <a:ea typeface="HY수평선B" pitchFamily="18" charset="-127"/>
                </a:rPr>
                <a:t>S</a:t>
              </a:r>
              <a:endParaRPr lang="ko-KR" altLang="en-US" sz="1600">
                <a:solidFill>
                  <a:srgbClr val="FFFF00"/>
                </a:solidFill>
                <a:latin typeface="HY수평선B" pitchFamily="18" charset="-127"/>
                <a:ea typeface="HY수평선B" pitchFamily="18" charset="-127"/>
              </a:endParaRPr>
            </a:p>
          </p:txBody>
        </p:sp>
      </p:grpSp>
      <p:grpSp>
        <p:nvGrpSpPr>
          <p:cNvPr id="15369" name="그룹 17"/>
          <p:cNvGrpSpPr>
            <a:grpSpLocks/>
          </p:cNvGrpSpPr>
          <p:nvPr/>
        </p:nvGrpSpPr>
        <p:grpSpPr bwMode="auto">
          <a:xfrm>
            <a:off x="179388" y="6396038"/>
            <a:ext cx="1279525" cy="428625"/>
            <a:chOff x="0" y="0"/>
            <a:chExt cx="933449" cy="657225"/>
          </a:xfrm>
        </p:grpSpPr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5107FFAA-9BBA-4073-8BAB-79A3CA263F07}"/>
                </a:ext>
              </a:extLst>
            </p:cNvPr>
            <p:cNvSpPr/>
            <p:nvPr/>
          </p:nvSpPr>
          <p:spPr>
            <a:xfrm>
              <a:off x="0" y="0"/>
              <a:ext cx="933449" cy="657225"/>
            </a:xfrm>
            <a:prstGeom prst="rect">
              <a:avLst/>
            </a:prstGeom>
            <a:noFill/>
          </p:spPr>
          <p:txBody>
            <a:bodyPr wrap="none" anchor="ctr"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latinLnBrk="1" hangingPunct="1">
                <a:defRPr/>
              </a:pPr>
              <a:r>
                <a:rPr lang="en-US" altLang="ko-KR" sz="3200" dirty="0">
                  <a:ln w="11430"/>
                  <a:gradFill>
                    <a:gsLst>
                      <a:gs pos="0">
                        <a:schemeClr val="accent2">
                          <a:tint val="70000"/>
                          <a:satMod val="245000"/>
                        </a:schemeClr>
                      </a:gs>
                      <a:gs pos="75000">
                        <a:schemeClr val="accent2">
                          <a:tint val="90000"/>
                          <a:shade val="60000"/>
                          <a:satMod val="240000"/>
                        </a:schemeClr>
                      </a:gs>
                      <a:gs pos="100000">
                        <a:schemeClr val="accent2">
                          <a:tint val="100000"/>
                          <a:shade val="50000"/>
                          <a:satMod val="240000"/>
                        </a:schemeClr>
                      </a:gs>
                    </a:gsLst>
                    <a:lin ang="5400000"/>
                  </a:gra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latin typeface="HY수평선B" panose="02030600000101010101" pitchFamily="18" charset="-127"/>
                  <a:ea typeface="HY수평선B" panose="02030600000101010101" pitchFamily="18" charset="-127"/>
                </a:rPr>
                <a:t>G</a:t>
              </a:r>
              <a:r>
                <a:rPr lang="en-US" altLang="ko-KR" sz="3200" dirty="0">
                  <a:ln w="11430"/>
                  <a:solidFill>
                    <a:srgbClr val="0070C0"/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latin typeface="HY수평선B" panose="02030600000101010101" pitchFamily="18" charset="-127"/>
                  <a:ea typeface="HY수평선B" panose="02030600000101010101" pitchFamily="18" charset="-127"/>
                </a:rPr>
                <a:t>E</a:t>
              </a:r>
            </a:p>
          </p:txBody>
        </p:sp>
        <p:sp>
          <p:nvSpPr>
            <p:cNvPr id="15371" name="모서리가 둥근 직사각형 6"/>
            <p:cNvSpPr>
              <a:spLocks noChangeArrowheads="1"/>
            </p:cNvSpPr>
            <p:nvPr/>
          </p:nvSpPr>
          <p:spPr bwMode="auto">
            <a:xfrm>
              <a:off x="355600" y="269931"/>
              <a:ext cx="296333" cy="258195"/>
            </a:xfrm>
            <a:prstGeom prst="roundRect">
              <a:avLst>
                <a:gd name="adj" fmla="val 16667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8288" tIns="0" rIns="0" bIns="0" anchor="ctr"/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ko-KR" sz="1600">
                  <a:solidFill>
                    <a:srgbClr val="FFFF00"/>
                  </a:solidFill>
                  <a:latin typeface="HY수평선B" pitchFamily="18" charset="-127"/>
                  <a:ea typeface="HY수평선B" pitchFamily="18" charset="-127"/>
                </a:rPr>
                <a:t>S</a:t>
              </a:r>
              <a:endParaRPr lang="ko-KR" altLang="en-US" sz="1600">
                <a:solidFill>
                  <a:srgbClr val="FFFF00"/>
                </a:solidFill>
                <a:latin typeface="HY수평선B" pitchFamily="18" charset="-127"/>
                <a:ea typeface="HY수평선B" pitchFamily="18" charset="-127"/>
              </a:endParaRPr>
            </a:p>
          </p:txBody>
        </p:sp>
      </p:grp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6F9FC"/>
            </a:gs>
            <a:gs pos="41000">
              <a:srgbClr val="F6F9FC"/>
            </a:gs>
            <a:gs pos="74001">
              <a:srgbClr val="B0C6E1"/>
            </a:gs>
            <a:gs pos="83000">
              <a:srgbClr val="B0C6E1"/>
            </a:gs>
            <a:gs pos="100000">
              <a:srgbClr val="CAD9E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직선 연결선 12">
            <a:extLst>
              <a:ext uri="{FF2B5EF4-FFF2-40B4-BE49-F238E27FC236}">
                <a16:creationId xmlns:a16="http://schemas.microsoft.com/office/drawing/2014/main" id="{13B74C3E-27C3-4C5E-A12E-53FCE9F49676}"/>
              </a:ext>
            </a:extLst>
          </p:cNvPr>
          <p:cNvCxnSpPr/>
          <p:nvPr/>
        </p:nvCxnSpPr>
        <p:spPr>
          <a:xfrm>
            <a:off x="0" y="714375"/>
            <a:ext cx="9144000" cy="1588"/>
          </a:xfrm>
          <a:prstGeom prst="line">
            <a:avLst/>
          </a:prstGeom>
          <a:ln w="31750">
            <a:solidFill>
              <a:schemeClr val="accent4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44">
            <a:extLst>
              <a:ext uri="{FF2B5EF4-FFF2-40B4-BE49-F238E27FC236}">
                <a16:creationId xmlns:a16="http://schemas.microsoft.com/office/drawing/2014/main" id="{5F093EA0-B7EE-40C7-B343-713A1AB4F8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2844" y="142852"/>
            <a:ext cx="185738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1" latinLnBrk="1" hangingPunct="1">
              <a:spcBef>
                <a:spcPct val="50000"/>
              </a:spcBef>
              <a:defRPr/>
            </a:pPr>
            <a:r>
              <a:rPr lang="ko-KR" altLang="en-US" sz="3200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휴먼모음T" pitchFamily="18" charset="-127"/>
                <a:ea typeface="휴먼모음T" pitchFamily="18" charset="-127"/>
              </a:rPr>
              <a:t>목 차</a:t>
            </a:r>
          </a:p>
        </p:txBody>
      </p:sp>
      <p:sp>
        <p:nvSpPr>
          <p:cNvPr id="18" name="모서리가 둥근 직사각형 17">
            <a:extLst>
              <a:ext uri="{FF2B5EF4-FFF2-40B4-BE49-F238E27FC236}">
                <a16:creationId xmlns:a16="http://schemas.microsoft.com/office/drawing/2014/main" id="{ECF0AC09-11BC-45D8-9881-8997502D3B02}"/>
              </a:ext>
            </a:extLst>
          </p:cNvPr>
          <p:cNvSpPr/>
          <p:nvPr/>
        </p:nvSpPr>
        <p:spPr>
          <a:xfrm>
            <a:off x="500034" y="1214421"/>
            <a:ext cx="3600000" cy="671691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/>
          <a:scene3d>
            <a:camera prst="orthographicFront">
              <a:rot lat="21594000" lon="301140" rev="21594000"/>
            </a:camera>
            <a:lightRig rig="threePt" dir="t"/>
          </a:scene3d>
          <a:sp3d>
            <a:bevelT h="1270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800" spc="50" dirty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 1. </a:t>
            </a:r>
            <a:r>
              <a:rPr kumimoji="0" lang="ko-KR" altLang="en-US" sz="1800" spc="50" dirty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일반 현황 및 연혁</a:t>
            </a:r>
          </a:p>
        </p:txBody>
      </p:sp>
      <p:sp>
        <p:nvSpPr>
          <p:cNvPr id="21" name="모서리가 둥근 직사각형 20">
            <a:extLst>
              <a:ext uri="{FF2B5EF4-FFF2-40B4-BE49-F238E27FC236}">
                <a16:creationId xmlns:a16="http://schemas.microsoft.com/office/drawing/2014/main" id="{275CF9B4-44CC-43EF-BF22-F4726BFC8033}"/>
              </a:ext>
            </a:extLst>
          </p:cNvPr>
          <p:cNvSpPr/>
          <p:nvPr/>
        </p:nvSpPr>
        <p:spPr>
          <a:xfrm>
            <a:off x="500034" y="2243996"/>
            <a:ext cx="3600000" cy="668495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/>
          <a:scene3d>
            <a:camera prst="orthographicFront">
              <a:rot lat="21594000" lon="301140" rev="21594000"/>
            </a:camera>
            <a:lightRig rig="threePt" dir="t"/>
          </a:scene3d>
          <a:sp3d>
            <a:bevelT h="1270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800" spc="50" dirty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 2. </a:t>
            </a:r>
            <a:r>
              <a:rPr kumimoji="0" lang="ko-KR" altLang="en-US" sz="1800" spc="50" dirty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품질 방침</a:t>
            </a:r>
          </a:p>
        </p:txBody>
      </p:sp>
      <p:sp>
        <p:nvSpPr>
          <p:cNvPr id="15" name="모서리가 둥근 직사각형 14">
            <a:extLst>
              <a:ext uri="{FF2B5EF4-FFF2-40B4-BE49-F238E27FC236}">
                <a16:creationId xmlns:a16="http://schemas.microsoft.com/office/drawing/2014/main" id="{5F261A5F-1E2C-4C7C-9844-659067A629F4}"/>
              </a:ext>
            </a:extLst>
          </p:cNvPr>
          <p:cNvSpPr/>
          <p:nvPr/>
        </p:nvSpPr>
        <p:spPr>
          <a:xfrm>
            <a:off x="500034" y="3349181"/>
            <a:ext cx="3600000" cy="630889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/>
          <a:scene3d>
            <a:camera prst="orthographicFront">
              <a:rot lat="21594000" lon="301140" rev="21594000"/>
            </a:camera>
            <a:lightRig rig="threePt" dir="t"/>
          </a:scene3d>
          <a:sp3d>
            <a:bevelT h="1270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800" spc="50" dirty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 3. </a:t>
            </a:r>
            <a:r>
              <a:rPr kumimoji="0" lang="ko-KR" altLang="en-US" sz="1800" spc="50" dirty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인원 현황</a:t>
            </a:r>
          </a:p>
        </p:txBody>
      </p:sp>
      <p:sp>
        <p:nvSpPr>
          <p:cNvPr id="16" name="모서리가 둥근 직사각형 15">
            <a:extLst>
              <a:ext uri="{FF2B5EF4-FFF2-40B4-BE49-F238E27FC236}">
                <a16:creationId xmlns:a16="http://schemas.microsoft.com/office/drawing/2014/main" id="{31BDF923-10F1-4FE1-A489-74C1C5759553}"/>
              </a:ext>
            </a:extLst>
          </p:cNvPr>
          <p:cNvSpPr/>
          <p:nvPr/>
        </p:nvSpPr>
        <p:spPr>
          <a:xfrm>
            <a:off x="516108" y="4367891"/>
            <a:ext cx="3600000" cy="599234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/>
          <a:scene3d>
            <a:camera prst="orthographicFront">
              <a:rot lat="21594000" lon="301140" rev="21594000"/>
            </a:camera>
            <a:lightRig rig="threePt" dir="t"/>
          </a:scene3d>
          <a:sp3d>
            <a:bevelT h="1270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800" spc="50" dirty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 4. </a:t>
            </a:r>
            <a:r>
              <a:rPr kumimoji="0" lang="ko-KR" altLang="en-US" sz="1800" spc="50" dirty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조 직 도</a:t>
            </a:r>
          </a:p>
        </p:txBody>
      </p:sp>
      <p:sp>
        <p:nvSpPr>
          <p:cNvPr id="19" name="모서리가 둥근 직사각형 18">
            <a:extLst>
              <a:ext uri="{FF2B5EF4-FFF2-40B4-BE49-F238E27FC236}">
                <a16:creationId xmlns:a16="http://schemas.microsoft.com/office/drawing/2014/main" id="{D2312503-BE2D-4259-A26D-4D85585258F1}"/>
              </a:ext>
            </a:extLst>
          </p:cNvPr>
          <p:cNvSpPr/>
          <p:nvPr/>
        </p:nvSpPr>
        <p:spPr>
          <a:xfrm>
            <a:off x="500034" y="5364333"/>
            <a:ext cx="3600000" cy="638948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/>
          <a:scene3d>
            <a:camera prst="orthographicFront">
              <a:rot lat="21594000" lon="301140" rev="21594000"/>
            </a:camera>
            <a:lightRig rig="threePt" dir="t"/>
          </a:scene3d>
          <a:sp3d>
            <a:bevelT h="1270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800" spc="50" dirty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 5. </a:t>
            </a:r>
            <a:r>
              <a:rPr kumimoji="0" lang="ko-KR" altLang="en-US" sz="1800" spc="50" dirty="0" err="1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년도별</a:t>
            </a:r>
            <a:r>
              <a:rPr kumimoji="0" lang="ko-KR" altLang="en-US" sz="1800" spc="50" dirty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 판매계획 및 판매실적</a:t>
            </a:r>
          </a:p>
        </p:txBody>
      </p:sp>
      <p:sp>
        <p:nvSpPr>
          <p:cNvPr id="20" name="모서리가 둥근 직사각형 19">
            <a:extLst>
              <a:ext uri="{FF2B5EF4-FFF2-40B4-BE49-F238E27FC236}">
                <a16:creationId xmlns:a16="http://schemas.microsoft.com/office/drawing/2014/main" id="{38CD0E97-F509-4187-9C08-8F9DF1957CD8}"/>
              </a:ext>
            </a:extLst>
          </p:cNvPr>
          <p:cNvSpPr/>
          <p:nvPr/>
        </p:nvSpPr>
        <p:spPr>
          <a:xfrm>
            <a:off x="4788024" y="1211244"/>
            <a:ext cx="3600000" cy="671691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/>
          <a:scene3d>
            <a:camera prst="orthographicFront">
              <a:rot lat="21594000" lon="301140" rev="21594000"/>
            </a:camera>
            <a:lightRig rig="threePt" dir="t"/>
          </a:scene3d>
          <a:sp3d>
            <a:bevelT h="1270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800" spc="50" dirty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 6. </a:t>
            </a:r>
            <a:r>
              <a:rPr kumimoji="0" lang="ko-KR" altLang="en-US" sz="1800" spc="50" dirty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주요 생산 설비</a:t>
            </a:r>
          </a:p>
        </p:txBody>
      </p:sp>
      <p:sp>
        <p:nvSpPr>
          <p:cNvPr id="29" name="모서리가 둥근 직사각형 28">
            <a:extLst>
              <a:ext uri="{FF2B5EF4-FFF2-40B4-BE49-F238E27FC236}">
                <a16:creationId xmlns:a16="http://schemas.microsoft.com/office/drawing/2014/main" id="{4827521B-15D5-4132-9EED-BEFF68407064}"/>
              </a:ext>
            </a:extLst>
          </p:cNvPr>
          <p:cNvSpPr/>
          <p:nvPr/>
        </p:nvSpPr>
        <p:spPr>
          <a:xfrm>
            <a:off x="4788024" y="2243996"/>
            <a:ext cx="3600000" cy="668494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/>
          <a:scene3d>
            <a:camera prst="orthographicFront">
              <a:rot lat="21594000" lon="301140" rev="21594000"/>
            </a:camera>
            <a:lightRig rig="threePt" dir="t"/>
          </a:scene3d>
          <a:sp3d>
            <a:bevelT h="1270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800" spc="50" dirty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 7. </a:t>
            </a:r>
            <a:r>
              <a:rPr kumimoji="0" lang="ko-KR" altLang="en-US" sz="1800" spc="50" dirty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주요 생산 품목</a:t>
            </a:r>
          </a:p>
        </p:txBody>
      </p:sp>
      <p:sp>
        <p:nvSpPr>
          <p:cNvPr id="30" name="모서리가 둥근 직사각형 29">
            <a:extLst>
              <a:ext uri="{FF2B5EF4-FFF2-40B4-BE49-F238E27FC236}">
                <a16:creationId xmlns:a16="http://schemas.microsoft.com/office/drawing/2014/main" id="{E49AF20B-987A-4710-A74A-6B83253CD80D}"/>
              </a:ext>
            </a:extLst>
          </p:cNvPr>
          <p:cNvSpPr/>
          <p:nvPr/>
        </p:nvSpPr>
        <p:spPr>
          <a:xfrm>
            <a:off x="4788424" y="3357460"/>
            <a:ext cx="3600000" cy="622610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/>
          <a:scene3d>
            <a:camera prst="orthographicFront">
              <a:rot lat="21594000" lon="301140" rev="21594000"/>
            </a:camera>
            <a:lightRig rig="threePt" dir="t"/>
          </a:scene3d>
          <a:sp3d>
            <a:bevelT h="1270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800" spc="50" dirty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 8. </a:t>
            </a:r>
            <a:r>
              <a:rPr kumimoji="0" lang="ko-KR" altLang="en-US" sz="1800" spc="50" dirty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고무제품 일반공정도</a:t>
            </a:r>
          </a:p>
        </p:txBody>
      </p:sp>
      <p:sp>
        <p:nvSpPr>
          <p:cNvPr id="25" name="바닥글 개체 틀 5">
            <a:extLst>
              <a:ext uri="{FF2B5EF4-FFF2-40B4-BE49-F238E27FC236}">
                <a16:creationId xmlns:a16="http://schemas.microsoft.com/office/drawing/2014/main" id="{FDBF1244-4C04-4632-88FC-E205D93726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" y="6448251"/>
            <a:ext cx="9144000" cy="365125"/>
          </a:xfrm>
          <a:solidFill>
            <a:srgbClr val="B0E6FC"/>
          </a:solidFill>
        </p:spPr>
        <p:txBody>
          <a:bodyPr/>
          <a:lstStyle/>
          <a:p>
            <a:pPr>
              <a:defRPr/>
            </a:pPr>
            <a:r>
              <a:rPr lang="ko-KR" altLang="en-US" dirty="0">
                <a:solidFill>
                  <a:schemeClr val="tx1"/>
                </a:solidFill>
              </a:rPr>
              <a:t>                   지에스이                                                                                                      </a:t>
            </a:r>
            <a:r>
              <a:rPr lang="en-US" altLang="ko-KR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anose="020B0A04020102020204" pitchFamily="34" charset="0"/>
              </a:rPr>
              <a:t>G</a:t>
            </a:r>
            <a:r>
              <a:rPr lang="en-US" altLang="ko-KR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Segoe UI Black" panose="020B0A02040204020203" pitchFamily="34" charset="0"/>
                <a:cs typeface="Calibri" panose="020F0502020204030204" pitchFamily="34" charset="0"/>
              </a:rPr>
              <a:t>lobal</a:t>
            </a:r>
            <a:r>
              <a:rPr lang="en-US" altLang="ko-KR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anose="020B0A04020102020204" pitchFamily="34" charset="0"/>
                <a:ea typeface="Segoe UI Black" panose="020B0A02040204020203" pitchFamily="34" charset="0"/>
                <a:cs typeface="Calibri" panose="020F0502020204030204" pitchFamily="34" charset="0"/>
              </a:rPr>
              <a:t> </a:t>
            </a:r>
            <a:r>
              <a:rPr lang="en-US" altLang="ko-KR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anose="020B0A04020102020204" pitchFamily="34" charset="0"/>
              </a:rPr>
              <a:t>Special Elastomer </a:t>
            </a:r>
            <a:r>
              <a:rPr lang="en-US" altLang="ko-KR" dirty="0">
                <a:solidFill>
                  <a:schemeClr val="tx1"/>
                </a:solidFill>
              </a:rPr>
              <a:t>Co. LTD..  2</a:t>
            </a:r>
            <a:endParaRPr lang="ko-KR" altLang="en-US" dirty="0">
              <a:solidFill>
                <a:schemeClr val="tx1"/>
              </a:solidFill>
            </a:endParaRPr>
          </a:p>
        </p:txBody>
      </p:sp>
      <p:grpSp>
        <p:nvGrpSpPr>
          <p:cNvPr id="17421" name="그룹 25"/>
          <p:cNvGrpSpPr>
            <a:grpSpLocks/>
          </p:cNvGrpSpPr>
          <p:nvPr/>
        </p:nvGrpSpPr>
        <p:grpSpPr bwMode="auto">
          <a:xfrm>
            <a:off x="179388" y="6396038"/>
            <a:ext cx="1279525" cy="428625"/>
            <a:chOff x="0" y="0"/>
            <a:chExt cx="933449" cy="657225"/>
          </a:xfrm>
        </p:grpSpPr>
        <p:sp>
          <p:nvSpPr>
            <p:cNvPr id="31" name="직사각형 30">
              <a:extLst>
                <a:ext uri="{FF2B5EF4-FFF2-40B4-BE49-F238E27FC236}">
                  <a16:creationId xmlns:a16="http://schemas.microsoft.com/office/drawing/2014/main" id="{29F1DE75-CCB3-485D-B86E-2A9E6F02E8CC}"/>
                </a:ext>
              </a:extLst>
            </p:cNvPr>
            <p:cNvSpPr/>
            <p:nvPr/>
          </p:nvSpPr>
          <p:spPr>
            <a:xfrm>
              <a:off x="0" y="0"/>
              <a:ext cx="933449" cy="657225"/>
            </a:xfrm>
            <a:prstGeom prst="rect">
              <a:avLst/>
            </a:prstGeom>
            <a:noFill/>
          </p:spPr>
          <p:txBody>
            <a:bodyPr wrap="none" anchor="ctr"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latinLnBrk="1" hangingPunct="1">
                <a:defRPr/>
              </a:pPr>
              <a:r>
                <a:rPr lang="en-US" altLang="ko-KR" sz="3200" dirty="0">
                  <a:ln w="11430"/>
                  <a:gradFill>
                    <a:gsLst>
                      <a:gs pos="0">
                        <a:schemeClr val="accent2">
                          <a:tint val="70000"/>
                          <a:satMod val="245000"/>
                        </a:schemeClr>
                      </a:gs>
                      <a:gs pos="75000">
                        <a:schemeClr val="accent2">
                          <a:tint val="90000"/>
                          <a:shade val="60000"/>
                          <a:satMod val="240000"/>
                        </a:schemeClr>
                      </a:gs>
                      <a:gs pos="100000">
                        <a:schemeClr val="accent2">
                          <a:tint val="100000"/>
                          <a:shade val="50000"/>
                          <a:satMod val="240000"/>
                        </a:schemeClr>
                      </a:gs>
                    </a:gsLst>
                    <a:lin ang="5400000"/>
                  </a:gra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latin typeface="HY수평선B" panose="02030600000101010101" pitchFamily="18" charset="-127"/>
                  <a:ea typeface="HY수평선B" panose="02030600000101010101" pitchFamily="18" charset="-127"/>
                </a:rPr>
                <a:t>G</a:t>
              </a:r>
              <a:r>
                <a:rPr lang="en-US" altLang="ko-KR" sz="3200" dirty="0">
                  <a:ln w="11430"/>
                  <a:solidFill>
                    <a:srgbClr val="0070C0"/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latin typeface="HY수평선B" panose="02030600000101010101" pitchFamily="18" charset="-127"/>
                  <a:ea typeface="HY수평선B" panose="02030600000101010101" pitchFamily="18" charset="-127"/>
                </a:rPr>
                <a:t>E</a:t>
              </a:r>
            </a:p>
          </p:txBody>
        </p:sp>
        <p:sp>
          <p:nvSpPr>
            <p:cNvPr id="17424" name="모서리가 둥근 직사각형 6"/>
            <p:cNvSpPr>
              <a:spLocks noChangeArrowheads="1"/>
            </p:cNvSpPr>
            <p:nvPr/>
          </p:nvSpPr>
          <p:spPr bwMode="auto">
            <a:xfrm>
              <a:off x="355600" y="269931"/>
              <a:ext cx="296333" cy="258195"/>
            </a:xfrm>
            <a:prstGeom prst="roundRect">
              <a:avLst>
                <a:gd name="adj" fmla="val 16667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8288" tIns="0" rIns="0" bIns="0" anchor="ctr"/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ko-KR" sz="1600">
                  <a:solidFill>
                    <a:srgbClr val="FFFF00"/>
                  </a:solidFill>
                  <a:latin typeface="HY수평선B" pitchFamily="18" charset="-127"/>
                  <a:ea typeface="HY수평선B" pitchFamily="18" charset="-127"/>
                </a:rPr>
                <a:t>S</a:t>
              </a:r>
              <a:endParaRPr lang="ko-KR" altLang="en-US" sz="1600">
                <a:solidFill>
                  <a:srgbClr val="FFFF00"/>
                </a:solidFill>
                <a:latin typeface="HY수평선B" pitchFamily="18" charset="-127"/>
                <a:ea typeface="HY수평선B" pitchFamily="18" charset="-127"/>
              </a:endParaRPr>
            </a:p>
          </p:txBody>
        </p:sp>
      </p:grpSp>
      <p:sp>
        <p:nvSpPr>
          <p:cNvPr id="33" name="바닥글 개체 틀 5">
            <a:extLst>
              <a:ext uri="{FF2B5EF4-FFF2-40B4-BE49-F238E27FC236}">
                <a16:creationId xmlns:a16="http://schemas.microsoft.com/office/drawing/2014/main" id="{CD954857-30BF-452B-917D-2ADBFB86A8D6}"/>
              </a:ext>
            </a:extLst>
          </p:cNvPr>
          <p:cNvSpPr txBox="1">
            <a:spLocks/>
          </p:cNvSpPr>
          <p:nvPr/>
        </p:nvSpPr>
        <p:spPr>
          <a:xfrm>
            <a:off x="6407539" y="92843"/>
            <a:ext cx="2844981" cy="642942"/>
          </a:xfrm>
          <a:prstGeom prst="rect">
            <a:avLst/>
          </a:prstGeom>
        </p:spPr>
        <p:txBody>
          <a:bodyPr anchor="ctr"/>
          <a:lstStyle/>
          <a:p>
            <a:pPr algn="ctr" eaLnBrk="1" latinLnBrk="1" hangingPunct="1">
              <a:defRPr/>
            </a:pPr>
            <a:r>
              <a:rPr kumimoji="0" lang="en-US" altLang="ko-KR" sz="14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anose="020B0A04020102020204" pitchFamily="34" charset="0"/>
              </a:rPr>
              <a:t>G</a:t>
            </a:r>
            <a:r>
              <a:rPr kumimoji="0" lang="en-US" altLang="ko-KR" sz="14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Segoe UI Black" panose="020B0A02040204020203" pitchFamily="34" charset="0"/>
                <a:cs typeface="Calibri" panose="020F0502020204030204" pitchFamily="34" charset="0"/>
              </a:rPr>
              <a:t>lobal</a:t>
            </a:r>
            <a:r>
              <a:rPr kumimoji="0" lang="en-US" altLang="ko-KR" sz="14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anose="020B0A04020102020204" pitchFamily="34" charset="0"/>
                <a:ea typeface="Segoe UI Black" panose="020B0A02040204020203" pitchFamily="34" charset="0"/>
                <a:cs typeface="Calibri" panose="020F0502020204030204" pitchFamily="34" charset="0"/>
              </a:rPr>
              <a:t> </a:t>
            </a:r>
            <a:r>
              <a:rPr kumimoji="0" lang="en-US" altLang="ko-KR" sz="14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anose="020B0A04020102020204" pitchFamily="34" charset="0"/>
              </a:rPr>
              <a:t>S</a:t>
            </a:r>
            <a:r>
              <a:rPr kumimoji="0" lang="en-US" altLang="ko-KR" sz="14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anose="020B0A04020102020204" pitchFamily="34" charset="0"/>
              </a:rPr>
              <a:t>pecial </a:t>
            </a:r>
            <a:r>
              <a:rPr kumimoji="0" lang="en-US" altLang="ko-KR" sz="14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anose="020B0A04020102020204" pitchFamily="34" charset="0"/>
              </a:rPr>
              <a:t>E</a:t>
            </a:r>
            <a:r>
              <a:rPr kumimoji="0" lang="en-US" altLang="ko-KR" sz="14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anose="020B0A04020102020204" pitchFamily="34" charset="0"/>
              </a:rPr>
              <a:t>lastomer</a:t>
            </a:r>
            <a:endParaRPr kumimoji="0" lang="ko-KR" altLang="en-US" sz="14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17" name="모서리가 둥근 직사각형 29">
            <a:extLst>
              <a:ext uri="{FF2B5EF4-FFF2-40B4-BE49-F238E27FC236}">
                <a16:creationId xmlns:a16="http://schemas.microsoft.com/office/drawing/2014/main" id="{8FCC0951-87EB-44AD-B184-0ECB53A54B92}"/>
              </a:ext>
            </a:extLst>
          </p:cNvPr>
          <p:cNvSpPr/>
          <p:nvPr/>
        </p:nvSpPr>
        <p:spPr>
          <a:xfrm>
            <a:off x="4788024" y="4356203"/>
            <a:ext cx="3600000" cy="622610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/>
          <a:scene3d>
            <a:camera prst="orthographicFront">
              <a:rot lat="21594000" lon="301140" rev="21594000"/>
            </a:camera>
            <a:lightRig rig="threePt" dir="t"/>
          </a:scene3d>
          <a:sp3d>
            <a:bevelT h="1270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800" spc="50" dirty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 9. </a:t>
            </a:r>
            <a:r>
              <a:rPr kumimoji="0" lang="ko-KR" altLang="en-US" sz="1800" spc="50" dirty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당사보유기술</a:t>
            </a: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6F9FC"/>
            </a:gs>
            <a:gs pos="44000">
              <a:srgbClr val="F6F9FC"/>
            </a:gs>
            <a:gs pos="74001">
              <a:srgbClr val="B0C6E1"/>
            </a:gs>
            <a:gs pos="83000">
              <a:srgbClr val="B0C6E1"/>
            </a:gs>
            <a:gs pos="100000">
              <a:srgbClr val="CAD9E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직선 연결선 12">
            <a:extLst>
              <a:ext uri="{FF2B5EF4-FFF2-40B4-BE49-F238E27FC236}">
                <a16:creationId xmlns:a16="http://schemas.microsoft.com/office/drawing/2014/main" id="{E5E1E123-E0A6-4B86-BDFB-84096F86F0A5}"/>
              </a:ext>
            </a:extLst>
          </p:cNvPr>
          <p:cNvCxnSpPr/>
          <p:nvPr/>
        </p:nvCxnSpPr>
        <p:spPr>
          <a:xfrm>
            <a:off x="0" y="714375"/>
            <a:ext cx="9144000" cy="1588"/>
          </a:xfrm>
          <a:prstGeom prst="line">
            <a:avLst/>
          </a:prstGeom>
          <a:ln w="31750">
            <a:solidFill>
              <a:schemeClr val="accent4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모서리가 둥근 직사각형 25">
            <a:extLst>
              <a:ext uri="{FF2B5EF4-FFF2-40B4-BE49-F238E27FC236}">
                <a16:creationId xmlns:a16="http://schemas.microsoft.com/office/drawing/2014/main" id="{B59D2132-6EA6-4B60-8FE8-01389518482B}"/>
              </a:ext>
            </a:extLst>
          </p:cNvPr>
          <p:cNvSpPr/>
          <p:nvPr/>
        </p:nvSpPr>
        <p:spPr bwMode="auto">
          <a:xfrm>
            <a:off x="785813" y="1285875"/>
            <a:ext cx="7643812" cy="5002213"/>
          </a:xfrm>
          <a:prstGeom prst="roundRect">
            <a:avLst>
              <a:gd name="adj" fmla="val 5453"/>
            </a:avLst>
          </a:prstGeom>
          <a:noFill/>
          <a:ln w="28575" algn="ctr">
            <a:solidFill>
              <a:srgbClr val="000000"/>
            </a:solidFill>
            <a:miter lim="800000"/>
            <a:headEnd/>
            <a:tailEnd/>
          </a:ln>
          <a:effectLst/>
          <a:scene3d>
            <a:camera prst="legacyPerspectiveTop"/>
            <a:lightRig rig="legacyFlat3" dir="r"/>
          </a:scene3d>
          <a:sp3d prstMaterial="legacyMatte">
            <a:bevelT w="13500" h="13500" prst="angle"/>
            <a:bevelB w="13500" h="13500" prst="angle"/>
            <a:extrusionClr>
              <a:srgbClr val="FFFFCC"/>
            </a:extrusionClr>
          </a:sp3d>
        </p:spPr>
        <p:txBody>
          <a:bodyPr wrap="none" anchor="ctr">
            <a:flatTx/>
          </a:bodyPr>
          <a:lstStyle/>
          <a:p>
            <a:pPr algn="ctr" eaLnBrk="1" latinLnBrk="1" hangingPunct="1">
              <a:lnSpc>
                <a:spcPct val="80000"/>
              </a:lnSpc>
              <a:spcBef>
                <a:spcPct val="50000"/>
              </a:spcBef>
              <a:defRPr/>
            </a:pPr>
            <a:endParaRPr lang="ko-KR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460" name="TextBox 32"/>
          <p:cNvSpPr txBox="1">
            <a:spLocks noChangeArrowheads="1"/>
          </p:cNvSpPr>
          <p:nvPr/>
        </p:nvSpPr>
        <p:spPr bwMode="auto">
          <a:xfrm>
            <a:off x="357188" y="823913"/>
            <a:ext cx="307181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2400">
                <a:latin typeface="휴먼모음T" panose="02030504000101010101" pitchFamily="18" charset="-127"/>
                <a:ea typeface="휴먼모음T" panose="02030504000101010101" pitchFamily="18" charset="-127"/>
              </a:rPr>
              <a:t>1) </a:t>
            </a:r>
            <a:r>
              <a:rPr lang="ko-KR" altLang="en-US" sz="2400">
                <a:latin typeface="휴먼모음T" panose="02030504000101010101" pitchFamily="18" charset="-127"/>
                <a:ea typeface="휴먼모음T" panose="02030504000101010101" pitchFamily="18" charset="-127"/>
              </a:rPr>
              <a:t>일반 현황</a:t>
            </a:r>
          </a:p>
        </p:txBody>
      </p:sp>
      <p:sp>
        <p:nvSpPr>
          <p:cNvPr id="19461" name="TextBox 34"/>
          <p:cNvSpPr txBox="1">
            <a:spLocks noChangeArrowheads="1"/>
          </p:cNvSpPr>
          <p:nvPr/>
        </p:nvSpPr>
        <p:spPr bwMode="auto">
          <a:xfrm>
            <a:off x="71438" y="142875"/>
            <a:ext cx="37147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2800">
                <a:latin typeface="휴먼모음T" panose="02030504000101010101" pitchFamily="18" charset="-127"/>
                <a:ea typeface="휴먼모음T" panose="02030504000101010101" pitchFamily="18" charset="-127"/>
              </a:rPr>
              <a:t>1. </a:t>
            </a:r>
            <a:r>
              <a:rPr lang="ko-KR" altLang="en-US" sz="2800">
                <a:latin typeface="휴먼모음T" panose="02030504000101010101" pitchFamily="18" charset="-127"/>
                <a:ea typeface="휴먼모음T" panose="02030504000101010101" pitchFamily="18" charset="-127"/>
              </a:rPr>
              <a:t>일반 현황 및 연혁 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40EB779F-FEA9-43A3-A686-343C232C1968}"/>
              </a:ext>
            </a:extLst>
          </p:cNvPr>
          <p:cNvSpPr/>
          <p:nvPr/>
        </p:nvSpPr>
        <p:spPr>
          <a:xfrm>
            <a:off x="1214438" y="1595438"/>
            <a:ext cx="6715125" cy="4524375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latinLnBrk="1" hangingPunct="1">
              <a:defRPr/>
            </a:pPr>
            <a:r>
              <a:rPr lang="en-US" altLang="ko-KR" sz="1600" dirty="0">
                <a:latin typeface="휴먼모음T" pitchFamily="18" charset="-127"/>
                <a:ea typeface="휴먼모음T" pitchFamily="18" charset="-127"/>
              </a:rPr>
              <a:t>1. </a:t>
            </a:r>
            <a:r>
              <a:rPr lang="ko-KR" altLang="en-US" sz="1600" dirty="0">
                <a:latin typeface="휴먼모음T" pitchFamily="18" charset="-127"/>
                <a:ea typeface="휴먼모음T" pitchFamily="18" charset="-127"/>
              </a:rPr>
              <a:t>상   호 </a:t>
            </a:r>
            <a:r>
              <a:rPr lang="en-US" altLang="ko-KR" sz="1600" dirty="0"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sz="1600" dirty="0">
                <a:latin typeface="휴먼모음T" pitchFamily="18" charset="-127"/>
                <a:ea typeface="휴먼모음T" pitchFamily="18" charset="-127"/>
              </a:rPr>
              <a:t>지에스이</a:t>
            </a:r>
            <a:endParaRPr lang="en-US" altLang="ko-KR" sz="1600" dirty="0">
              <a:latin typeface="휴먼모음T" pitchFamily="18" charset="-127"/>
              <a:ea typeface="휴먼모음T" pitchFamily="18" charset="-127"/>
            </a:endParaRPr>
          </a:p>
          <a:p>
            <a:pPr marL="342900" indent="-342900" eaLnBrk="1" latinLnBrk="1" hangingPunct="1">
              <a:defRPr/>
            </a:pPr>
            <a:endParaRPr lang="en-US" altLang="ko-KR" sz="1600" dirty="0">
              <a:latin typeface="휴먼모음T" pitchFamily="18" charset="-127"/>
              <a:ea typeface="휴먼모음T" pitchFamily="18" charset="-127"/>
            </a:endParaRPr>
          </a:p>
          <a:p>
            <a:pPr eaLnBrk="1" latinLnBrk="1" hangingPunct="1">
              <a:defRPr/>
            </a:pPr>
            <a:r>
              <a:rPr lang="en-US" altLang="ko-KR" sz="1600" dirty="0">
                <a:latin typeface="휴먼모음T" pitchFamily="18" charset="-127"/>
                <a:ea typeface="휴먼모음T" pitchFamily="18" charset="-127"/>
              </a:rPr>
              <a:t>2. </a:t>
            </a:r>
            <a:r>
              <a:rPr lang="ko-KR" altLang="en-US" sz="1600" dirty="0">
                <a:latin typeface="휴먼모음T" pitchFamily="18" charset="-127"/>
                <a:ea typeface="휴먼모음T" pitchFamily="18" charset="-127"/>
              </a:rPr>
              <a:t>대   표 </a:t>
            </a:r>
            <a:r>
              <a:rPr lang="en-US" altLang="ko-KR" sz="1600" dirty="0"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sz="1600" dirty="0">
                <a:latin typeface="휴먼모음T" pitchFamily="18" charset="-127"/>
                <a:ea typeface="휴먼모음T" pitchFamily="18" charset="-127"/>
              </a:rPr>
              <a:t>박 용 환</a:t>
            </a:r>
            <a:endParaRPr lang="en-US" altLang="ko-KR" sz="1600" dirty="0">
              <a:latin typeface="휴먼모음T" pitchFamily="18" charset="-127"/>
              <a:ea typeface="휴먼모음T" pitchFamily="18" charset="-127"/>
            </a:endParaRPr>
          </a:p>
          <a:p>
            <a:pPr eaLnBrk="1" latinLnBrk="1" hangingPunct="1">
              <a:defRPr/>
            </a:pPr>
            <a:endParaRPr lang="en-US" altLang="ko-KR" sz="1600" dirty="0">
              <a:latin typeface="휴먼모음T" pitchFamily="18" charset="-127"/>
              <a:ea typeface="휴먼모음T" pitchFamily="18" charset="-127"/>
            </a:endParaRPr>
          </a:p>
          <a:p>
            <a:pPr eaLnBrk="1" latinLnBrk="1" hangingPunct="1">
              <a:defRPr/>
            </a:pPr>
            <a:r>
              <a:rPr lang="en-US" altLang="ko-KR" sz="1600" dirty="0">
                <a:latin typeface="휴먼모음T" pitchFamily="18" charset="-127"/>
                <a:ea typeface="휴먼모음T" pitchFamily="18" charset="-127"/>
              </a:rPr>
              <a:t>3. </a:t>
            </a:r>
            <a:r>
              <a:rPr lang="ko-KR" altLang="en-US" sz="1600" dirty="0">
                <a:latin typeface="휴먼모음T" pitchFamily="18" charset="-127"/>
                <a:ea typeface="휴먼모음T" pitchFamily="18" charset="-127"/>
              </a:rPr>
              <a:t>설립일자 </a:t>
            </a:r>
            <a:r>
              <a:rPr lang="en-US" altLang="ko-KR" sz="1600" dirty="0">
                <a:latin typeface="휴먼모음T" pitchFamily="18" charset="-127"/>
                <a:ea typeface="휴먼모음T" pitchFamily="18" charset="-127"/>
              </a:rPr>
              <a:t>: 2017</a:t>
            </a:r>
            <a:r>
              <a:rPr lang="ko-KR" altLang="en-US" sz="1600" dirty="0">
                <a:latin typeface="휴먼모음T" pitchFamily="18" charset="-127"/>
                <a:ea typeface="휴먼모음T" pitchFamily="18" charset="-127"/>
              </a:rPr>
              <a:t>년 </a:t>
            </a:r>
            <a:r>
              <a:rPr lang="en-US" altLang="ko-KR" sz="1600" dirty="0">
                <a:latin typeface="휴먼모음T" pitchFamily="18" charset="-127"/>
                <a:ea typeface="휴먼모음T" pitchFamily="18" charset="-127"/>
              </a:rPr>
              <a:t>08</a:t>
            </a:r>
            <a:r>
              <a:rPr lang="ko-KR" altLang="en-US" sz="1600" dirty="0">
                <a:latin typeface="휴먼모음T" pitchFamily="18" charset="-127"/>
                <a:ea typeface="휴먼모음T" pitchFamily="18" charset="-127"/>
              </a:rPr>
              <a:t>월 </a:t>
            </a:r>
            <a:r>
              <a:rPr lang="en-US" altLang="ko-KR" sz="1600" dirty="0">
                <a:latin typeface="휴먼모음T" pitchFamily="18" charset="-127"/>
                <a:ea typeface="휴먼모음T" pitchFamily="18" charset="-127"/>
              </a:rPr>
              <a:t>02</a:t>
            </a:r>
            <a:r>
              <a:rPr lang="ko-KR" altLang="en-US" sz="1600" dirty="0">
                <a:latin typeface="휴먼모음T" pitchFamily="18" charset="-127"/>
                <a:ea typeface="휴먼모음T" pitchFamily="18" charset="-127"/>
              </a:rPr>
              <a:t>일</a:t>
            </a:r>
            <a:endParaRPr lang="en-US" altLang="ko-KR" sz="1600" dirty="0">
              <a:latin typeface="휴먼모음T" pitchFamily="18" charset="-127"/>
              <a:ea typeface="휴먼모음T" pitchFamily="18" charset="-127"/>
            </a:endParaRPr>
          </a:p>
          <a:p>
            <a:pPr eaLnBrk="1" latinLnBrk="1" hangingPunct="1">
              <a:defRPr/>
            </a:pPr>
            <a:endParaRPr lang="en-US" altLang="ko-KR" sz="1600" dirty="0">
              <a:latin typeface="휴먼모음T" pitchFamily="18" charset="-127"/>
              <a:ea typeface="휴먼모음T" pitchFamily="18" charset="-127"/>
            </a:endParaRPr>
          </a:p>
          <a:p>
            <a:pPr eaLnBrk="1" latinLnBrk="1" hangingPunct="1">
              <a:defRPr/>
            </a:pPr>
            <a:r>
              <a:rPr lang="en-US" altLang="ko-KR" sz="1600" dirty="0">
                <a:latin typeface="휴먼모음T" pitchFamily="18" charset="-127"/>
                <a:ea typeface="휴먼모음T" pitchFamily="18" charset="-127"/>
              </a:rPr>
              <a:t>4. </a:t>
            </a:r>
            <a:r>
              <a:rPr lang="ko-KR" altLang="en-US" sz="1600" dirty="0">
                <a:latin typeface="휴먼모음T" pitchFamily="18" charset="-127"/>
                <a:ea typeface="휴먼모음T" pitchFamily="18" charset="-127"/>
              </a:rPr>
              <a:t>업   종 </a:t>
            </a:r>
            <a:r>
              <a:rPr lang="en-US" altLang="ko-KR" sz="1600" dirty="0"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sz="1600" dirty="0">
                <a:latin typeface="휴먼모음T" pitchFamily="18" charset="-127"/>
                <a:ea typeface="휴먼모음T" pitchFamily="18" charset="-127"/>
              </a:rPr>
              <a:t>고무제품 </a:t>
            </a:r>
            <a:r>
              <a:rPr lang="en-US" altLang="ko-KR" sz="1600" dirty="0"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sz="1600" dirty="0">
                <a:latin typeface="휴먼모음T" pitchFamily="18" charset="-127"/>
                <a:ea typeface="휴먼모음T" pitchFamily="18" charset="-127"/>
              </a:rPr>
              <a:t>자동차용</a:t>
            </a:r>
            <a:r>
              <a:rPr lang="en-US" altLang="ko-KR" sz="1600" dirty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600" dirty="0">
                <a:latin typeface="휴먼모음T" pitchFamily="18" charset="-127"/>
                <a:ea typeface="휴먼모음T" pitchFamily="18" charset="-127"/>
              </a:rPr>
              <a:t>산업용</a:t>
            </a:r>
            <a:r>
              <a:rPr lang="en-US" altLang="ko-KR" sz="1600" dirty="0">
                <a:latin typeface="휴먼모음T" pitchFamily="18" charset="-127"/>
                <a:ea typeface="휴먼모음T" pitchFamily="18" charset="-127"/>
              </a:rPr>
              <a:t>)</a:t>
            </a:r>
          </a:p>
          <a:p>
            <a:pPr eaLnBrk="1" latinLnBrk="1" hangingPunct="1">
              <a:defRPr/>
            </a:pPr>
            <a:r>
              <a:rPr lang="en-US" altLang="ko-KR" sz="1600" dirty="0">
                <a:latin typeface="휴먼모음T" pitchFamily="18" charset="-127"/>
                <a:ea typeface="휴먼모음T" pitchFamily="18" charset="-127"/>
              </a:rPr>
              <a:t> </a:t>
            </a:r>
          </a:p>
          <a:p>
            <a:pPr eaLnBrk="1" latinLnBrk="1" hangingPunct="1">
              <a:defRPr/>
            </a:pPr>
            <a:r>
              <a:rPr lang="en-US" altLang="ko-KR" sz="1600" dirty="0">
                <a:latin typeface="휴먼모음T" pitchFamily="18" charset="-127"/>
                <a:ea typeface="휴먼모음T" pitchFamily="18" charset="-127"/>
              </a:rPr>
              <a:t>5. </a:t>
            </a:r>
            <a:r>
              <a:rPr lang="ko-KR" altLang="en-US" sz="1600" dirty="0">
                <a:latin typeface="휴먼모음T" pitchFamily="18" charset="-127"/>
                <a:ea typeface="휴먼모음T" pitchFamily="18" charset="-127"/>
              </a:rPr>
              <a:t>주   소 </a:t>
            </a:r>
            <a:r>
              <a:rPr lang="en-US" altLang="ko-KR" sz="1600" dirty="0"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sz="1600" dirty="0">
                <a:latin typeface="휴먼모음T" pitchFamily="18" charset="-127"/>
                <a:ea typeface="휴먼모음T" pitchFamily="18" charset="-127"/>
              </a:rPr>
              <a:t>경남 김해시 </a:t>
            </a:r>
            <a:r>
              <a:rPr lang="ko-KR" altLang="en-US" sz="1600" dirty="0" err="1">
                <a:latin typeface="휴먼모음T" pitchFamily="18" charset="-127"/>
                <a:ea typeface="휴먼모음T" pitchFamily="18" charset="-127"/>
              </a:rPr>
              <a:t>진영읍</a:t>
            </a:r>
            <a:r>
              <a:rPr lang="ko-KR" altLang="en-US" sz="1600" dirty="0">
                <a:latin typeface="휴먼모음T" pitchFamily="18" charset="-127"/>
                <a:ea typeface="휴먼모음T" pitchFamily="18" charset="-127"/>
              </a:rPr>
              <a:t> 서부로 </a:t>
            </a:r>
            <a:r>
              <a:rPr lang="en-US" altLang="ko-KR" sz="1600" dirty="0">
                <a:latin typeface="휴먼모음T" pitchFamily="18" charset="-127"/>
                <a:ea typeface="휴먼모음T" pitchFamily="18" charset="-127"/>
              </a:rPr>
              <a:t>346</a:t>
            </a:r>
            <a:r>
              <a:rPr lang="ko-KR" altLang="en-US" sz="1600" dirty="0" err="1">
                <a:latin typeface="휴먼모음T" pitchFamily="18" charset="-127"/>
                <a:ea typeface="휴먼모음T" pitchFamily="18" charset="-127"/>
              </a:rPr>
              <a:t>번길</a:t>
            </a:r>
            <a:r>
              <a:rPr lang="ko-KR" altLang="en-US" sz="1600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1600" dirty="0">
                <a:latin typeface="휴먼모음T" pitchFamily="18" charset="-127"/>
                <a:ea typeface="휴먼모음T" pitchFamily="18" charset="-127"/>
              </a:rPr>
              <a:t>19</a:t>
            </a:r>
          </a:p>
          <a:p>
            <a:pPr eaLnBrk="1" latinLnBrk="1" hangingPunct="1">
              <a:defRPr/>
            </a:pPr>
            <a:endParaRPr lang="en-US" altLang="ko-KR" sz="1600" dirty="0">
              <a:latin typeface="휴먼모음T" pitchFamily="18" charset="-127"/>
              <a:ea typeface="휴먼모음T" pitchFamily="18" charset="-127"/>
            </a:endParaRPr>
          </a:p>
          <a:p>
            <a:pPr eaLnBrk="1" latinLnBrk="1" hangingPunct="1">
              <a:defRPr/>
            </a:pPr>
            <a:r>
              <a:rPr lang="en-US" altLang="ko-KR" sz="1600" dirty="0">
                <a:latin typeface="휴먼모음T" pitchFamily="18" charset="-127"/>
                <a:ea typeface="휴먼모음T" pitchFamily="18" charset="-127"/>
              </a:rPr>
              <a:t>6. </a:t>
            </a:r>
            <a:r>
              <a:rPr lang="ko-KR" altLang="en-US" sz="1600" dirty="0">
                <a:latin typeface="휴먼모음T" pitchFamily="18" charset="-127"/>
                <a:ea typeface="휴먼모음T" pitchFamily="18" charset="-127"/>
              </a:rPr>
              <a:t>인   원 </a:t>
            </a:r>
            <a:r>
              <a:rPr lang="en-US" altLang="ko-KR" sz="1600" dirty="0">
                <a:latin typeface="휴먼모음T" pitchFamily="18" charset="-127"/>
                <a:ea typeface="휴먼모음T" pitchFamily="18" charset="-127"/>
              </a:rPr>
              <a:t>:  9 </a:t>
            </a:r>
            <a:r>
              <a:rPr lang="ko-KR" altLang="en-US" sz="1600" dirty="0">
                <a:latin typeface="휴먼모음T" pitchFamily="18" charset="-127"/>
                <a:ea typeface="휴먼모음T" pitchFamily="18" charset="-127"/>
              </a:rPr>
              <a:t>명</a:t>
            </a:r>
            <a:endParaRPr lang="en-US" altLang="ko-KR" sz="1600" dirty="0">
              <a:latin typeface="휴먼모음T" pitchFamily="18" charset="-127"/>
              <a:ea typeface="휴먼모음T" pitchFamily="18" charset="-127"/>
            </a:endParaRPr>
          </a:p>
          <a:p>
            <a:pPr eaLnBrk="1" latinLnBrk="1" hangingPunct="1">
              <a:defRPr/>
            </a:pPr>
            <a:endParaRPr lang="en-US" altLang="ko-KR" sz="1600" dirty="0">
              <a:latin typeface="휴먼모음T" pitchFamily="18" charset="-127"/>
              <a:ea typeface="휴먼모음T" pitchFamily="18" charset="-127"/>
            </a:endParaRPr>
          </a:p>
          <a:p>
            <a:pPr eaLnBrk="1" latinLnBrk="1" hangingPunct="1">
              <a:defRPr/>
            </a:pPr>
            <a:r>
              <a:rPr lang="en-US" altLang="ko-KR" sz="1600" dirty="0">
                <a:latin typeface="휴먼모음T" pitchFamily="18" charset="-127"/>
                <a:ea typeface="휴먼모음T" pitchFamily="18" charset="-127"/>
              </a:rPr>
              <a:t>7. </a:t>
            </a:r>
            <a:r>
              <a:rPr lang="ko-KR" altLang="en-US" sz="1600" dirty="0">
                <a:latin typeface="휴먼모음T" pitchFamily="18" charset="-127"/>
                <a:ea typeface="휴먼모음T" pitchFamily="18" charset="-127"/>
              </a:rPr>
              <a:t>자 본 금 </a:t>
            </a:r>
            <a:r>
              <a:rPr lang="en-US" altLang="ko-KR" sz="1600" dirty="0">
                <a:latin typeface="휴먼모음T" pitchFamily="18" charset="-127"/>
                <a:ea typeface="휴먼모음T" pitchFamily="18" charset="-127"/>
              </a:rPr>
              <a:t>: 1.5 </a:t>
            </a:r>
            <a:r>
              <a:rPr lang="ko-KR" altLang="en-US" sz="1600" dirty="0">
                <a:latin typeface="휴먼모음T" pitchFamily="18" charset="-127"/>
                <a:ea typeface="휴먼모음T" pitchFamily="18" charset="-127"/>
              </a:rPr>
              <a:t>억원</a:t>
            </a:r>
            <a:endParaRPr lang="en-US" altLang="ko-KR" sz="1600" dirty="0">
              <a:latin typeface="휴먼모음T" pitchFamily="18" charset="-127"/>
              <a:ea typeface="휴먼모음T" pitchFamily="18" charset="-127"/>
            </a:endParaRPr>
          </a:p>
          <a:p>
            <a:pPr eaLnBrk="1" latinLnBrk="1" hangingPunct="1">
              <a:defRPr/>
            </a:pPr>
            <a:endParaRPr lang="en-US" altLang="ko-KR" sz="1600" dirty="0">
              <a:latin typeface="휴먼모음T" pitchFamily="18" charset="-127"/>
              <a:ea typeface="휴먼모음T" pitchFamily="18" charset="-127"/>
            </a:endParaRPr>
          </a:p>
          <a:p>
            <a:pPr eaLnBrk="1" latinLnBrk="1" hangingPunct="1">
              <a:defRPr/>
            </a:pPr>
            <a:r>
              <a:rPr lang="en-US" altLang="ko-KR" sz="1600" dirty="0">
                <a:latin typeface="휴먼모음T" pitchFamily="18" charset="-127"/>
                <a:ea typeface="휴먼모음T" pitchFamily="18" charset="-127"/>
              </a:rPr>
              <a:t>8. </a:t>
            </a:r>
            <a:r>
              <a:rPr lang="ko-KR" altLang="en-US" sz="1600" dirty="0">
                <a:latin typeface="휴먼모음T" pitchFamily="18" charset="-127"/>
                <a:ea typeface="휴먼모음T" pitchFamily="18" charset="-127"/>
              </a:rPr>
              <a:t>연 </a:t>
            </a:r>
            <a:r>
              <a:rPr lang="ko-KR" altLang="en-US" sz="1600" dirty="0" err="1">
                <a:latin typeface="휴먼모음T" pitchFamily="18" charset="-127"/>
                <a:ea typeface="휴먼모음T" pitchFamily="18" charset="-127"/>
              </a:rPr>
              <a:t>락</a:t>
            </a:r>
            <a:r>
              <a:rPr lang="ko-KR" altLang="en-US" sz="1600" dirty="0">
                <a:latin typeface="휴먼모음T" pitchFamily="18" charset="-127"/>
                <a:ea typeface="휴먼모음T" pitchFamily="18" charset="-127"/>
              </a:rPr>
              <a:t> 처 </a:t>
            </a:r>
            <a:r>
              <a:rPr lang="en-US" altLang="ko-KR" sz="1600" dirty="0">
                <a:latin typeface="휴먼모음T" pitchFamily="18" charset="-127"/>
                <a:ea typeface="휴먼모음T" pitchFamily="18" charset="-127"/>
              </a:rPr>
              <a:t>: TEL)055-345-1341,  FAX)055-342-9182</a:t>
            </a:r>
          </a:p>
          <a:p>
            <a:pPr eaLnBrk="1" latinLnBrk="1" hangingPunct="1">
              <a:defRPr/>
            </a:pPr>
            <a:endParaRPr lang="en-US" altLang="ko-KR" sz="1600" dirty="0">
              <a:latin typeface="휴먼모음T" pitchFamily="18" charset="-127"/>
              <a:ea typeface="휴먼모음T" pitchFamily="18" charset="-127"/>
            </a:endParaRPr>
          </a:p>
          <a:p>
            <a:pPr eaLnBrk="1" latinLnBrk="1" hangingPunct="1">
              <a:defRPr/>
            </a:pPr>
            <a:r>
              <a:rPr lang="en-US" altLang="ko-KR" sz="1600" dirty="0">
                <a:latin typeface="휴먼모음T" pitchFamily="18" charset="-127"/>
                <a:ea typeface="휴먼모음T" pitchFamily="18" charset="-127"/>
              </a:rPr>
              <a:t>9. . </a:t>
            </a:r>
            <a:r>
              <a:rPr lang="ko-KR" altLang="en-US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규   모 </a:t>
            </a:r>
            <a:r>
              <a:rPr lang="en-US" altLang="ko-KR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: </a:t>
            </a:r>
            <a:r>
              <a:rPr lang="ko-KR" altLang="en-US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사무실</a:t>
            </a:r>
            <a:r>
              <a:rPr lang="en-US" altLang="ko-KR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) 165</a:t>
            </a:r>
            <a:r>
              <a:rPr lang="ko-KR" altLang="en-US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㎡ </a:t>
            </a:r>
            <a:r>
              <a:rPr lang="en-US" altLang="ko-KR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( 50</a:t>
            </a:r>
            <a:r>
              <a:rPr lang="ko-KR" altLang="en-US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평 </a:t>
            </a:r>
            <a:r>
              <a:rPr lang="en-US" altLang="ko-KR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), </a:t>
            </a:r>
            <a:r>
              <a:rPr lang="ko-KR" altLang="en-US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총 건평</a:t>
            </a:r>
            <a:r>
              <a:rPr lang="en-US" altLang="ko-KR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)330</a:t>
            </a:r>
            <a:r>
              <a:rPr lang="ko-KR" altLang="en-US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㎡</a:t>
            </a:r>
            <a:r>
              <a:rPr lang="en-US" altLang="ko-KR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( 100</a:t>
            </a:r>
            <a:r>
              <a:rPr lang="ko-KR" altLang="en-US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평 </a:t>
            </a:r>
            <a:r>
              <a:rPr lang="en-US" altLang="ko-KR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)</a:t>
            </a:r>
          </a:p>
          <a:p>
            <a:pPr eaLnBrk="1" latinLnBrk="1" hangingPunct="1">
              <a:defRPr/>
            </a:pPr>
            <a:r>
              <a:rPr lang="en-US" altLang="ko-KR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  </a:t>
            </a:r>
          </a:p>
        </p:txBody>
      </p:sp>
      <p:sp>
        <p:nvSpPr>
          <p:cNvPr id="16" name="바닥글 개체 틀 5">
            <a:extLst>
              <a:ext uri="{FF2B5EF4-FFF2-40B4-BE49-F238E27FC236}">
                <a16:creationId xmlns:a16="http://schemas.microsoft.com/office/drawing/2014/main" id="{002F84DB-6642-433D-BEBA-6E55E4D350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" y="6448251"/>
            <a:ext cx="9144000" cy="365125"/>
          </a:xfrm>
          <a:solidFill>
            <a:srgbClr val="B0E6FC"/>
          </a:solidFill>
        </p:spPr>
        <p:txBody>
          <a:bodyPr/>
          <a:lstStyle/>
          <a:p>
            <a:pPr>
              <a:defRPr/>
            </a:pPr>
            <a:r>
              <a:rPr lang="ko-KR" altLang="en-US" dirty="0">
                <a:solidFill>
                  <a:schemeClr val="tx1"/>
                </a:solidFill>
              </a:rPr>
              <a:t>                   지에스이                                                                                                      </a:t>
            </a:r>
            <a:r>
              <a:rPr lang="en-US" altLang="ko-KR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anose="020B0A04020102020204" pitchFamily="34" charset="0"/>
              </a:rPr>
              <a:t>G</a:t>
            </a:r>
            <a:r>
              <a:rPr lang="en-US" altLang="ko-KR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Segoe UI Black" panose="020B0A02040204020203" pitchFamily="34" charset="0"/>
                <a:cs typeface="Calibri" panose="020F0502020204030204" pitchFamily="34" charset="0"/>
              </a:rPr>
              <a:t>lobal</a:t>
            </a:r>
            <a:r>
              <a:rPr lang="en-US" altLang="ko-KR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anose="020B0A04020102020204" pitchFamily="34" charset="0"/>
                <a:ea typeface="Segoe UI Black" panose="020B0A02040204020203" pitchFamily="34" charset="0"/>
                <a:cs typeface="Calibri" panose="020F0502020204030204" pitchFamily="34" charset="0"/>
              </a:rPr>
              <a:t> </a:t>
            </a:r>
            <a:r>
              <a:rPr lang="en-US" altLang="ko-KR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anose="020B0A04020102020204" pitchFamily="34" charset="0"/>
              </a:rPr>
              <a:t>Special Elastomer </a:t>
            </a:r>
            <a:r>
              <a:rPr lang="en-US" altLang="ko-KR" dirty="0">
                <a:solidFill>
                  <a:schemeClr val="tx1"/>
                </a:solidFill>
              </a:rPr>
              <a:t>Co. LTD..   3</a:t>
            </a:r>
            <a:endParaRPr lang="ko-KR" altLang="en-US" dirty="0">
              <a:solidFill>
                <a:schemeClr val="tx1"/>
              </a:solidFill>
            </a:endParaRPr>
          </a:p>
        </p:txBody>
      </p:sp>
      <p:grpSp>
        <p:nvGrpSpPr>
          <p:cNvPr id="19464" name="그룹 18"/>
          <p:cNvGrpSpPr>
            <a:grpSpLocks/>
          </p:cNvGrpSpPr>
          <p:nvPr/>
        </p:nvGrpSpPr>
        <p:grpSpPr bwMode="auto">
          <a:xfrm>
            <a:off x="179388" y="6396038"/>
            <a:ext cx="1279525" cy="428625"/>
            <a:chOff x="0" y="0"/>
            <a:chExt cx="933449" cy="657225"/>
          </a:xfrm>
        </p:grpSpPr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12104DB3-EABA-4139-82D4-3D9FF29C8597}"/>
                </a:ext>
              </a:extLst>
            </p:cNvPr>
            <p:cNvSpPr/>
            <p:nvPr/>
          </p:nvSpPr>
          <p:spPr>
            <a:xfrm>
              <a:off x="0" y="0"/>
              <a:ext cx="933449" cy="657225"/>
            </a:xfrm>
            <a:prstGeom prst="rect">
              <a:avLst/>
            </a:prstGeom>
            <a:noFill/>
          </p:spPr>
          <p:txBody>
            <a:bodyPr wrap="none" anchor="ctr"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latinLnBrk="1" hangingPunct="1">
                <a:defRPr/>
              </a:pPr>
              <a:r>
                <a:rPr lang="en-US" altLang="ko-KR" sz="3200" dirty="0">
                  <a:ln w="11430"/>
                  <a:gradFill>
                    <a:gsLst>
                      <a:gs pos="0">
                        <a:schemeClr val="accent2">
                          <a:tint val="70000"/>
                          <a:satMod val="245000"/>
                        </a:schemeClr>
                      </a:gs>
                      <a:gs pos="75000">
                        <a:schemeClr val="accent2">
                          <a:tint val="90000"/>
                          <a:shade val="60000"/>
                          <a:satMod val="240000"/>
                        </a:schemeClr>
                      </a:gs>
                      <a:gs pos="100000">
                        <a:schemeClr val="accent2">
                          <a:tint val="100000"/>
                          <a:shade val="50000"/>
                          <a:satMod val="240000"/>
                        </a:schemeClr>
                      </a:gs>
                    </a:gsLst>
                    <a:lin ang="5400000"/>
                  </a:gra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latin typeface="HY수평선B" panose="02030600000101010101" pitchFamily="18" charset="-127"/>
                  <a:ea typeface="HY수평선B" panose="02030600000101010101" pitchFamily="18" charset="-127"/>
                </a:rPr>
                <a:t>G</a:t>
              </a:r>
              <a:r>
                <a:rPr lang="en-US" altLang="ko-KR" sz="3200" dirty="0">
                  <a:ln w="11430"/>
                  <a:solidFill>
                    <a:srgbClr val="0070C0"/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latin typeface="HY수평선B" panose="02030600000101010101" pitchFamily="18" charset="-127"/>
                  <a:ea typeface="HY수평선B" panose="02030600000101010101" pitchFamily="18" charset="-127"/>
                </a:rPr>
                <a:t>E</a:t>
              </a:r>
            </a:p>
          </p:txBody>
        </p:sp>
        <p:sp>
          <p:nvSpPr>
            <p:cNvPr id="19467" name="모서리가 둥근 직사각형 6"/>
            <p:cNvSpPr>
              <a:spLocks noChangeArrowheads="1"/>
            </p:cNvSpPr>
            <p:nvPr/>
          </p:nvSpPr>
          <p:spPr bwMode="auto">
            <a:xfrm>
              <a:off x="355600" y="269931"/>
              <a:ext cx="296333" cy="258195"/>
            </a:xfrm>
            <a:prstGeom prst="roundRect">
              <a:avLst>
                <a:gd name="adj" fmla="val 16667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8288" tIns="0" rIns="0" bIns="0" anchor="ctr"/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ko-KR" sz="1600">
                  <a:solidFill>
                    <a:srgbClr val="FFFF00"/>
                  </a:solidFill>
                  <a:latin typeface="HY수평선B" pitchFamily="18" charset="-127"/>
                  <a:ea typeface="HY수평선B" pitchFamily="18" charset="-127"/>
                </a:rPr>
                <a:t>S</a:t>
              </a:r>
              <a:endParaRPr lang="ko-KR" altLang="en-US" sz="1600">
                <a:solidFill>
                  <a:srgbClr val="FFFF00"/>
                </a:solidFill>
                <a:latin typeface="HY수평선B" pitchFamily="18" charset="-127"/>
                <a:ea typeface="HY수평선B" pitchFamily="18" charset="-127"/>
              </a:endParaRPr>
            </a:p>
          </p:txBody>
        </p:sp>
      </p:grpSp>
      <p:sp>
        <p:nvSpPr>
          <p:cNvPr id="11" name="바닥글 개체 틀 5">
            <a:extLst>
              <a:ext uri="{FF2B5EF4-FFF2-40B4-BE49-F238E27FC236}">
                <a16:creationId xmlns:a16="http://schemas.microsoft.com/office/drawing/2014/main" id="{E4BBBE43-41FF-4CEF-8145-EF897D25828D}"/>
              </a:ext>
            </a:extLst>
          </p:cNvPr>
          <p:cNvSpPr txBox="1">
            <a:spLocks/>
          </p:cNvSpPr>
          <p:nvPr/>
        </p:nvSpPr>
        <p:spPr>
          <a:xfrm>
            <a:off x="6407539" y="92843"/>
            <a:ext cx="2844981" cy="642942"/>
          </a:xfrm>
          <a:prstGeom prst="rect">
            <a:avLst/>
          </a:prstGeom>
        </p:spPr>
        <p:txBody>
          <a:bodyPr anchor="ctr"/>
          <a:lstStyle/>
          <a:p>
            <a:pPr algn="ctr" eaLnBrk="1" latinLnBrk="1" hangingPunct="1">
              <a:defRPr/>
            </a:pPr>
            <a:r>
              <a:rPr kumimoji="0" lang="en-US" altLang="ko-KR" sz="14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anose="020B0A04020102020204" pitchFamily="34" charset="0"/>
              </a:rPr>
              <a:t>G</a:t>
            </a:r>
            <a:r>
              <a:rPr kumimoji="0" lang="en-US" altLang="ko-KR" sz="14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Segoe UI Black" panose="020B0A02040204020203" pitchFamily="34" charset="0"/>
                <a:cs typeface="Calibri" panose="020F0502020204030204" pitchFamily="34" charset="0"/>
              </a:rPr>
              <a:t>lobal</a:t>
            </a:r>
            <a:r>
              <a:rPr kumimoji="0" lang="en-US" altLang="ko-KR" sz="14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anose="020B0A04020102020204" pitchFamily="34" charset="0"/>
                <a:ea typeface="Segoe UI Black" panose="020B0A02040204020203" pitchFamily="34" charset="0"/>
                <a:cs typeface="Calibri" panose="020F0502020204030204" pitchFamily="34" charset="0"/>
              </a:rPr>
              <a:t> </a:t>
            </a:r>
            <a:r>
              <a:rPr kumimoji="0" lang="en-US" altLang="ko-KR" sz="14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anose="020B0A04020102020204" pitchFamily="34" charset="0"/>
              </a:rPr>
              <a:t>S</a:t>
            </a:r>
            <a:r>
              <a:rPr kumimoji="0" lang="en-US" altLang="ko-KR" sz="14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anose="020B0A04020102020204" pitchFamily="34" charset="0"/>
              </a:rPr>
              <a:t>pecial </a:t>
            </a:r>
            <a:r>
              <a:rPr kumimoji="0" lang="en-US" altLang="ko-KR" sz="14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anose="020B0A04020102020204" pitchFamily="34" charset="0"/>
              </a:rPr>
              <a:t>E</a:t>
            </a:r>
            <a:r>
              <a:rPr kumimoji="0" lang="en-US" altLang="ko-KR" sz="14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anose="020B0A04020102020204" pitchFamily="34" charset="0"/>
              </a:rPr>
              <a:t>lastomer</a:t>
            </a:r>
            <a:endParaRPr kumimoji="0" lang="ko-KR" altLang="en-US" sz="14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6F9FC"/>
            </a:gs>
            <a:gs pos="44000">
              <a:srgbClr val="F6F9FC"/>
            </a:gs>
            <a:gs pos="74001">
              <a:srgbClr val="B0C6E1"/>
            </a:gs>
            <a:gs pos="83000">
              <a:srgbClr val="B0C6E1"/>
            </a:gs>
            <a:gs pos="100000">
              <a:srgbClr val="CAD9E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직선 연결선 12">
            <a:extLst>
              <a:ext uri="{FF2B5EF4-FFF2-40B4-BE49-F238E27FC236}">
                <a16:creationId xmlns:a16="http://schemas.microsoft.com/office/drawing/2014/main" id="{EB240116-D586-4A39-A234-B710D5E5FC58}"/>
              </a:ext>
            </a:extLst>
          </p:cNvPr>
          <p:cNvCxnSpPr/>
          <p:nvPr/>
        </p:nvCxnSpPr>
        <p:spPr>
          <a:xfrm>
            <a:off x="0" y="714375"/>
            <a:ext cx="9144000" cy="1588"/>
          </a:xfrm>
          <a:prstGeom prst="line">
            <a:avLst/>
          </a:prstGeom>
          <a:ln w="31750">
            <a:solidFill>
              <a:schemeClr val="accent4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07" name="TextBox 32"/>
          <p:cNvSpPr txBox="1">
            <a:spLocks noChangeArrowheads="1"/>
          </p:cNvSpPr>
          <p:nvPr/>
        </p:nvSpPr>
        <p:spPr bwMode="auto">
          <a:xfrm>
            <a:off x="357188" y="823913"/>
            <a:ext cx="307181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2400">
                <a:latin typeface="휴먼모음T" panose="02030504000101010101" pitchFamily="18" charset="-127"/>
                <a:ea typeface="휴먼모음T" panose="02030504000101010101" pitchFamily="18" charset="-127"/>
              </a:rPr>
              <a:t>2) </a:t>
            </a:r>
            <a:r>
              <a:rPr lang="ko-KR" altLang="en-US" sz="2400">
                <a:latin typeface="휴먼모음T" panose="02030504000101010101" pitchFamily="18" charset="-127"/>
                <a:ea typeface="휴먼모음T" panose="02030504000101010101" pitchFamily="18" charset="-127"/>
              </a:rPr>
              <a:t>회사 연혁</a:t>
            </a:r>
          </a:p>
        </p:txBody>
      </p:sp>
      <p:sp>
        <p:nvSpPr>
          <p:cNvPr id="21508" name="TextBox 34"/>
          <p:cNvSpPr txBox="1">
            <a:spLocks noChangeArrowheads="1"/>
          </p:cNvSpPr>
          <p:nvPr/>
        </p:nvSpPr>
        <p:spPr bwMode="auto">
          <a:xfrm>
            <a:off x="71438" y="142875"/>
            <a:ext cx="37147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2800">
                <a:latin typeface="휴먼모음T" panose="02030504000101010101" pitchFamily="18" charset="-127"/>
                <a:ea typeface="휴먼모음T" panose="02030504000101010101" pitchFamily="18" charset="-127"/>
              </a:rPr>
              <a:t>1. </a:t>
            </a:r>
            <a:r>
              <a:rPr lang="ko-KR" altLang="en-US" sz="2800">
                <a:latin typeface="휴먼모음T" panose="02030504000101010101" pitchFamily="18" charset="-127"/>
                <a:ea typeface="휴먼모음T" panose="02030504000101010101" pitchFamily="18" charset="-127"/>
              </a:rPr>
              <a:t>일반 현황 및 연혁 </a:t>
            </a:r>
          </a:p>
        </p:txBody>
      </p:sp>
      <p:graphicFrame>
        <p:nvGraphicFramePr>
          <p:cNvPr id="15" name="Group 443">
            <a:extLst>
              <a:ext uri="{FF2B5EF4-FFF2-40B4-BE49-F238E27FC236}">
                <a16:creationId xmlns:a16="http://schemas.microsoft.com/office/drawing/2014/main" id="{BD595D8C-85C5-4BD3-ACA8-488D6050663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37296299"/>
              </p:ext>
            </p:extLst>
          </p:nvPr>
        </p:nvGraphicFramePr>
        <p:xfrm>
          <a:off x="611188" y="1268413"/>
          <a:ext cx="7715250" cy="4831080"/>
        </p:xfrm>
        <a:graphic>
          <a:graphicData uri="http://schemas.openxmlformats.org/drawingml/2006/table">
            <a:tbl>
              <a:tblPr/>
              <a:tblGrid>
                <a:gridCol w="13380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771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81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 2" pitchFamily="18" charset="2"/>
                        <a:buNone/>
                        <a:tabLst/>
                      </a:pPr>
                      <a:r>
                        <a:rPr kumimoji="1" lang="ko-KR" altLang="en-US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일    자</a:t>
                      </a:r>
                    </a:p>
                  </a:txBody>
                  <a:tcPr marL="91443" marR="91443" marT="45718" marB="45718" anchor="ctr" horzOverflow="overflow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 2" pitchFamily="18" charset="2"/>
                        <a:buNone/>
                        <a:tabLst/>
                      </a:pPr>
                      <a:r>
                        <a:rPr kumimoji="1" lang="ko-KR" altLang="en-US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내                               용</a:t>
                      </a:r>
                    </a:p>
                  </a:txBody>
                  <a:tcPr marL="91443" marR="91443" marT="45718" marB="4571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81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 2" pitchFamily="18" charset="2"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2017.08.02</a:t>
                      </a:r>
                    </a:p>
                  </a:txBody>
                  <a:tcPr marL="91443" marR="91443" marT="45718" marB="45718" anchor="ctr" horzOverflow="overflow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 2" pitchFamily="18" charset="2"/>
                        <a:buNone/>
                        <a:tabLst/>
                      </a:pPr>
                      <a:r>
                        <a:rPr kumimoji="1" lang="ko-KR" altLang="en-US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회사 설립</a:t>
                      </a:r>
                      <a:r>
                        <a:rPr kumimoji="1" lang="en-US" altLang="ko-KR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.</a:t>
                      </a:r>
                      <a:endParaRPr kumimoji="1" lang="ko-KR" altLang="en-US" sz="1300" b="1" i="0" u="none" strike="noStrike" cap="none" normalizeH="0" baseline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91443" marR="91443" marT="45718" marB="4571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81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 2" pitchFamily="18" charset="2"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2017.11.18</a:t>
                      </a:r>
                    </a:p>
                  </a:txBody>
                  <a:tcPr marL="91443" marR="91443" marT="45718" marB="45718" anchor="ctr" horzOverflow="overflow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 2" pitchFamily="18" charset="2"/>
                        <a:buNone/>
                        <a:tabLst/>
                      </a:pPr>
                      <a:r>
                        <a:rPr kumimoji="1" lang="ko-KR" altLang="en-US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진공성형프레스 </a:t>
                      </a:r>
                      <a:r>
                        <a:rPr kumimoji="1" lang="en-US" altLang="ko-KR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350</a:t>
                      </a:r>
                      <a:r>
                        <a:rPr kumimoji="1" lang="ko-KR" altLang="en-US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톤 </a:t>
                      </a:r>
                      <a:r>
                        <a:rPr kumimoji="1" lang="en-US" altLang="ko-KR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1</a:t>
                      </a:r>
                      <a:r>
                        <a:rPr kumimoji="1" lang="ko-KR" altLang="en-US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세트</a:t>
                      </a:r>
                      <a:r>
                        <a:rPr kumimoji="1" lang="en-US" altLang="ko-KR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(3</a:t>
                      </a:r>
                      <a:r>
                        <a:rPr kumimoji="1" lang="ko-KR" altLang="en-US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대</a:t>
                      </a:r>
                      <a:r>
                        <a:rPr kumimoji="1" lang="en-US" altLang="ko-KR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) </a:t>
                      </a:r>
                      <a:r>
                        <a:rPr kumimoji="1" lang="ko-KR" altLang="en-US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구입</a:t>
                      </a:r>
                      <a:r>
                        <a:rPr kumimoji="1" lang="en-US" altLang="ko-KR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.</a:t>
                      </a:r>
                      <a:endParaRPr kumimoji="1" lang="ko-KR" altLang="en-US" sz="13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91443" marR="91443" marT="45718" marB="4571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81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 2" pitchFamily="18" charset="2"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2018.01.01</a:t>
                      </a:r>
                    </a:p>
                  </a:txBody>
                  <a:tcPr marL="91443" marR="91443" marT="45718" marB="45718" anchor="ctr" horzOverflow="overflow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 2" pitchFamily="18" charset="2"/>
                        <a:buNone/>
                        <a:tabLst/>
                      </a:pPr>
                      <a:r>
                        <a:rPr kumimoji="1" lang="ko-KR" altLang="en-US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승용차 </a:t>
                      </a:r>
                      <a:r>
                        <a:rPr kumimoji="1" lang="en-US" altLang="ko-KR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HANDEL JOINT</a:t>
                      </a:r>
                      <a:r>
                        <a:rPr kumimoji="1" lang="ko-KR" altLang="en-US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용 </a:t>
                      </a:r>
                      <a:r>
                        <a:rPr kumimoji="1" lang="en-US" altLang="ko-KR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OIL SEAL </a:t>
                      </a:r>
                      <a:r>
                        <a:rPr kumimoji="1" lang="ko-KR" altLang="en-US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생산</a:t>
                      </a:r>
                      <a:r>
                        <a:rPr kumimoji="1" lang="en-US" altLang="ko-KR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.</a:t>
                      </a:r>
                      <a:endParaRPr kumimoji="1" lang="ko-KR" altLang="en-US" sz="13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91443" marR="91443" marT="45718" marB="4571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010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 2" pitchFamily="18" charset="2"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2018.06.20</a:t>
                      </a:r>
                    </a:p>
                  </a:txBody>
                  <a:tcPr marL="91443" marR="91443" marT="45718" marB="45718" anchor="ctr" horzOverflow="overflow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 2" pitchFamily="18" charset="2"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H/J</a:t>
                      </a:r>
                      <a:r>
                        <a:rPr kumimoji="1" lang="ko-KR" altLang="en-US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用 </a:t>
                      </a:r>
                      <a:r>
                        <a:rPr kumimoji="1" lang="en-US" altLang="ko-KR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OIL SEAL </a:t>
                      </a:r>
                      <a:r>
                        <a:rPr kumimoji="1" lang="ko-KR" altLang="en-US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자동검사기 도입</a:t>
                      </a:r>
                      <a:r>
                        <a:rPr kumimoji="1" lang="en-US" altLang="ko-KR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.</a:t>
                      </a:r>
                      <a:endParaRPr kumimoji="1" lang="ko-KR" altLang="en-US" sz="13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91443" marR="91443" marT="45718" marB="4571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81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 2" pitchFamily="18" charset="2"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2018.10.08</a:t>
                      </a:r>
                    </a:p>
                  </a:txBody>
                  <a:tcPr marL="91443" marR="91443" marT="45718" marB="45718" anchor="ctr" horzOverflow="overflow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 2" pitchFamily="18" charset="2"/>
                        <a:buNone/>
                        <a:tabLst/>
                      </a:pPr>
                      <a:r>
                        <a:rPr kumimoji="1" lang="ko-KR" altLang="en-US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연구 개발 전담 부서</a:t>
                      </a:r>
                      <a:r>
                        <a:rPr kumimoji="1" lang="en-US" altLang="ko-KR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kumimoji="1" lang="ko-KR" altLang="en-US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디자인개발부서</a:t>
                      </a:r>
                      <a:r>
                        <a:rPr kumimoji="1" lang="en-US" altLang="ko-KR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r>
                        <a:rPr kumimoji="1" lang="ko-KR" altLang="en-US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 신설 인정</a:t>
                      </a:r>
                      <a:r>
                        <a:rPr kumimoji="1" lang="en-US" altLang="ko-KR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.</a:t>
                      </a:r>
                      <a:endParaRPr kumimoji="1" lang="ko-KR" altLang="en-US" sz="13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91443" marR="91443" marT="45718" marB="4571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81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 2" pitchFamily="18" charset="2"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2018.12.20</a:t>
                      </a:r>
                    </a:p>
                  </a:txBody>
                  <a:tcPr marL="91443" marR="91443" marT="45718" marB="45718" anchor="ctr" horzOverflow="overflow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 2" pitchFamily="18" charset="2"/>
                        <a:buNone/>
                        <a:tabLst/>
                      </a:pPr>
                      <a:r>
                        <a:rPr kumimoji="1" lang="ko-KR" altLang="en-US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성형프레스 </a:t>
                      </a:r>
                      <a:r>
                        <a:rPr kumimoji="1" lang="en-US" altLang="ko-KR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200</a:t>
                      </a:r>
                      <a:r>
                        <a:rPr kumimoji="1" lang="ko-KR" altLang="en-US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톤 </a:t>
                      </a:r>
                      <a:r>
                        <a:rPr kumimoji="1" lang="en-US" altLang="ko-KR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1</a:t>
                      </a:r>
                      <a:r>
                        <a:rPr kumimoji="1" lang="ko-KR" altLang="en-US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세트</a:t>
                      </a:r>
                      <a:r>
                        <a:rPr kumimoji="1" lang="en-US" altLang="ko-KR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(3</a:t>
                      </a:r>
                      <a:r>
                        <a:rPr kumimoji="1" lang="ko-KR" altLang="en-US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대</a:t>
                      </a:r>
                      <a:r>
                        <a:rPr kumimoji="1" lang="en-US" altLang="ko-KR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) </a:t>
                      </a:r>
                      <a:r>
                        <a:rPr kumimoji="1" lang="ko-KR" altLang="en-US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구입</a:t>
                      </a:r>
                    </a:p>
                  </a:txBody>
                  <a:tcPr marL="91443" marR="91443" marT="45718" marB="4571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546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 2" pitchFamily="18" charset="2"/>
                        <a:buNone/>
                        <a:tabLst/>
                        <a:defRPr/>
                      </a:pPr>
                      <a:r>
                        <a:rPr lang="en-US" altLang="ko-KR" sz="1300" b="1" kern="1200" dirty="0">
                          <a:solidFill>
                            <a:schemeClr val="tx1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  <a:cs typeface="+mn-cs"/>
                        </a:rPr>
                        <a:t>2019.03</a:t>
                      </a:r>
                    </a:p>
                  </a:txBody>
                  <a:tcPr marL="91443" marR="91443" marT="45718" marB="45718" anchor="ctr" horzOverflow="overflow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 2" pitchFamily="18" charset="2"/>
                        <a:buNone/>
                        <a:tabLst/>
                        <a:defRPr/>
                      </a:pPr>
                      <a:r>
                        <a:rPr lang="en-US" altLang="ko-KR" sz="1300" b="1" kern="1200" dirty="0">
                          <a:solidFill>
                            <a:schemeClr val="tx1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  <a:cs typeface="+mn-cs"/>
                        </a:rPr>
                        <a:t>D/BRAKE</a:t>
                      </a:r>
                      <a:r>
                        <a:rPr lang="ko-KR" altLang="en-US" sz="1300" b="1" kern="1200" dirty="0">
                          <a:solidFill>
                            <a:schemeClr val="tx1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  <a:cs typeface="+mn-cs"/>
                        </a:rPr>
                        <a:t>용 </a:t>
                      </a:r>
                      <a:r>
                        <a:rPr lang="en-US" altLang="ko-KR" sz="1300" b="1" kern="1200" dirty="0">
                          <a:solidFill>
                            <a:schemeClr val="tx1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  <a:cs typeface="+mn-cs"/>
                        </a:rPr>
                        <a:t>BLEEDER SCREW CAP </a:t>
                      </a:r>
                      <a:r>
                        <a:rPr lang="ko-KR" altLang="en-US" sz="1300" b="1" kern="1200" dirty="0">
                          <a:solidFill>
                            <a:schemeClr val="tx1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  <a:cs typeface="+mn-cs"/>
                        </a:rPr>
                        <a:t>생산</a:t>
                      </a:r>
                    </a:p>
                  </a:txBody>
                  <a:tcPr marL="91443" marR="91443" marT="45718" marB="4571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81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 2" pitchFamily="18" charset="2"/>
                        <a:buNone/>
                        <a:tabLst/>
                        <a:defRPr/>
                      </a:pPr>
                      <a:r>
                        <a:rPr lang="en-US" altLang="ko-KR" sz="1300" b="1" kern="1200" dirty="0">
                          <a:solidFill>
                            <a:schemeClr val="tx1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  <a:cs typeface="+mn-cs"/>
                        </a:rPr>
                        <a:t>2020.01</a:t>
                      </a:r>
                    </a:p>
                  </a:txBody>
                  <a:tcPr marL="91443" marR="91443" marT="45718" marB="45718" anchor="ctr" horzOverflow="overflow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 2" pitchFamily="18" charset="2"/>
                        <a:buNone/>
                        <a:tabLst/>
                        <a:defRPr/>
                      </a:pPr>
                      <a:r>
                        <a:rPr lang="ko-KR" altLang="en-US" sz="1300" b="1" kern="1200" dirty="0">
                          <a:solidFill>
                            <a:schemeClr val="tx1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  <a:cs typeface="+mn-cs"/>
                        </a:rPr>
                        <a:t>베벨기어用 </a:t>
                      </a:r>
                      <a:r>
                        <a:rPr lang="en-US" altLang="ko-KR" sz="1300" b="1" kern="1200" dirty="0">
                          <a:solidFill>
                            <a:schemeClr val="tx1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  <a:cs typeface="+mn-cs"/>
                        </a:rPr>
                        <a:t>BOOT </a:t>
                      </a:r>
                      <a:r>
                        <a:rPr lang="ko-KR" altLang="en-US" sz="1300" b="1" kern="1200" dirty="0">
                          <a:solidFill>
                            <a:schemeClr val="tx1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  <a:cs typeface="+mn-cs"/>
                        </a:rPr>
                        <a:t>생산</a:t>
                      </a:r>
                    </a:p>
                  </a:txBody>
                  <a:tcPr marL="91443" marR="91443" marT="45718" marB="4571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81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 2" pitchFamily="18" charset="2"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2020.10</a:t>
                      </a:r>
                    </a:p>
                  </a:txBody>
                  <a:tcPr marL="91443" marR="91443" marT="45718" marB="45718" anchor="ctr" horzOverflow="overflow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 2" pitchFamily="18" charset="2"/>
                        <a:buNone/>
                        <a:tabLst/>
                      </a:pPr>
                      <a:r>
                        <a:rPr kumimoji="1" lang="ko-KR" altLang="en-US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벤처기업 인정 연장</a:t>
                      </a:r>
                    </a:p>
                  </a:txBody>
                  <a:tcPr marL="91443" marR="91443" marT="45718" marB="4571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81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 2" pitchFamily="18" charset="2"/>
                        <a:buNone/>
                        <a:tabLst/>
                      </a:pPr>
                      <a:endParaRPr kumimoji="1" lang="en-US" altLang="ko-KR" sz="13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91443" marR="91443" marT="45718" marB="45718" anchor="ctr" horzOverflow="overflow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 2" pitchFamily="18" charset="2"/>
                        <a:buNone/>
                        <a:tabLst/>
                      </a:pPr>
                      <a:endParaRPr kumimoji="1" lang="ko-KR" altLang="en-US" sz="13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91443" marR="91443" marT="45718" marB="4571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81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 2" pitchFamily="18" charset="2"/>
                        <a:buNone/>
                        <a:tabLst/>
                      </a:pPr>
                      <a:endParaRPr kumimoji="1" lang="en-US" altLang="ko-KR" sz="13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91443" marR="91443" marT="45718" marB="45718" anchor="ctr" horzOverflow="overflow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 2" pitchFamily="18" charset="2"/>
                        <a:buNone/>
                        <a:tabLst/>
                      </a:pPr>
                      <a:endParaRPr kumimoji="1" lang="ko-KR" altLang="en-US" sz="13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91443" marR="91443" marT="45718" marB="4571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8010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 2" pitchFamily="18" charset="2"/>
                        <a:buNone/>
                        <a:tabLst/>
                      </a:pPr>
                      <a:endParaRPr kumimoji="1" lang="en-US" altLang="ko-KR" sz="13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91443" marR="91443" marT="45718" marB="45718" anchor="ctr" horzOverflow="overflow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 2" pitchFamily="18" charset="2"/>
                        <a:buNone/>
                        <a:tabLst/>
                      </a:pPr>
                      <a:endParaRPr kumimoji="1" lang="en-US" altLang="ko-KR" sz="13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91443" marR="91443" marT="45718" marB="4571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F90A491F-B3D0-42A8-AE12-7CA52ED45E99}"/>
              </a:ext>
            </a:extLst>
          </p:cNvPr>
          <p:cNvSpPr txBox="1">
            <a:spLocks/>
          </p:cNvSpPr>
          <p:nvPr/>
        </p:nvSpPr>
        <p:spPr>
          <a:xfrm>
            <a:off x="6407539" y="92843"/>
            <a:ext cx="2844981" cy="642942"/>
          </a:xfrm>
          <a:prstGeom prst="rect">
            <a:avLst/>
          </a:prstGeom>
        </p:spPr>
        <p:txBody>
          <a:bodyPr anchor="ctr"/>
          <a:lstStyle/>
          <a:p>
            <a:pPr algn="ctr" eaLnBrk="1" latinLnBrk="1" hangingPunct="1">
              <a:defRPr/>
            </a:pPr>
            <a:r>
              <a:rPr kumimoji="0" lang="en-US" altLang="ko-KR" sz="14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anose="020B0A04020102020204" pitchFamily="34" charset="0"/>
              </a:rPr>
              <a:t>G</a:t>
            </a:r>
            <a:r>
              <a:rPr kumimoji="0" lang="en-US" altLang="ko-KR" sz="14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Segoe UI Black" panose="020B0A02040204020203" pitchFamily="34" charset="0"/>
                <a:cs typeface="Calibri" panose="020F0502020204030204" pitchFamily="34" charset="0"/>
              </a:rPr>
              <a:t>lobal</a:t>
            </a:r>
            <a:r>
              <a:rPr kumimoji="0" lang="en-US" altLang="ko-KR" sz="14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anose="020B0A04020102020204" pitchFamily="34" charset="0"/>
                <a:ea typeface="Segoe UI Black" panose="020B0A02040204020203" pitchFamily="34" charset="0"/>
                <a:cs typeface="Calibri" panose="020F0502020204030204" pitchFamily="34" charset="0"/>
              </a:rPr>
              <a:t> </a:t>
            </a:r>
            <a:r>
              <a:rPr kumimoji="0" lang="en-US" altLang="ko-KR" sz="14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anose="020B0A04020102020204" pitchFamily="34" charset="0"/>
              </a:rPr>
              <a:t>S</a:t>
            </a:r>
            <a:r>
              <a:rPr kumimoji="0" lang="en-US" altLang="ko-KR" sz="14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anose="020B0A04020102020204" pitchFamily="34" charset="0"/>
              </a:rPr>
              <a:t>pecial </a:t>
            </a:r>
            <a:r>
              <a:rPr kumimoji="0" lang="en-US" altLang="ko-KR" sz="14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anose="020B0A04020102020204" pitchFamily="34" charset="0"/>
              </a:rPr>
              <a:t>E</a:t>
            </a:r>
            <a:r>
              <a:rPr kumimoji="0" lang="en-US" altLang="ko-KR" sz="14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anose="020B0A04020102020204" pitchFamily="34" charset="0"/>
              </a:rPr>
              <a:t>lastomer</a:t>
            </a:r>
            <a:endParaRPr kumimoji="0" lang="ko-KR" altLang="en-US" sz="14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7" name="바닥글 개체 틀 5">
            <a:extLst>
              <a:ext uri="{FF2B5EF4-FFF2-40B4-BE49-F238E27FC236}">
                <a16:creationId xmlns:a16="http://schemas.microsoft.com/office/drawing/2014/main" id="{21EFB140-1A95-48D7-A16C-FEBBFFC231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" y="6448251"/>
            <a:ext cx="9144000" cy="365125"/>
          </a:xfrm>
          <a:solidFill>
            <a:srgbClr val="B0E6FC"/>
          </a:solidFill>
        </p:spPr>
        <p:txBody>
          <a:bodyPr/>
          <a:lstStyle/>
          <a:p>
            <a:pPr>
              <a:defRPr/>
            </a:pPr>
            <a:r>
              <a:rPr lang="ko-KR" altLang="en-US" dirty="0">
                <a:solidFill>
                  <a:schemeClr val="tx1"/>
                </a:solidFill>
              </a:rPr>
              <a:t>                   지에스이                                                                                                      </a:t>
            </a:r>
            <a:r>
              <a:rPr lang="en-US" altLang="ko-KR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anose="020B0A04020102020204" pitchFamily="34" charset="0"/>
              </a:rPr>
              <a:t>G</a:t>
            </a:r>
            <a:r>
              <a:rPr lang="en-US" altLang="ko-KR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Segoe UI Black" panose="020B0A02040204020203" pitchFamily="34" charset="0"/>
                <a:cs typeface="Calibri" panose="020F0502020204030204" pitchFamily="34" charset="0"/>
              </a:rPr>
              <a:t>lobal</a:t>
            </a:r>
            <a:r>
              <a:rPr lang="en-US" altLang="ko-KR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anose="020B0A04020102020204" pitchFamily="34" charset="0"/>
                <a:ea typeface="Segoe UI Black" panose="020B0A02040204020203" pitchFamily="34" charset="0"/>
                <a:cs typeface="Calibri" panose="020F0502020204030204" pitchFamily="34" charset="0"/>
              </a:rPr>
              <a:t> </a:t>
            </a:r>
            <a:r>
              <a:rPr lang="en-US" altLang="ko-KR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anose="020B0A04020102020204" pitchFamily="34" charset="0"/>
              </a:rPr>
              <a:t>Special Elastomer </a:t>
            </a:r>
            <a:r>
              <a:rPr lang="en-US" altLang="ko-KR" dirty="0">
                <a:solidFill>
                  <a:schemeClr val="tx1"/>
                </a:solidFill>
              </a:rPr>
              <a:t>Co. LTD..  4</a:t>
            </a:r>
            <a:endParaRPr lang="ko-KR" altLang="en-US" dirty="0">
              <a:solidFill>
                <a:schemeClr val="tx1"/>
              </a:solidFill>
            </a:endParaRPr>
          </a:p>
        </p:txBody>
      </p:sp>
      <p:grpSp>
        <p:nvGrpSpPr>
          <p:cNvPr id="21555" name="그룹 25"/>
          <p:cNvGrpSpPr>
            <a:grpSpLocks/>
          </p:cNvGrpSpPr>
          <p:nvPr/>
        </p:nvGrpSpPr>
        <p:grpSpPr bwMode="auto">
          <a:xfrm>
            <a:off x="179388" y="6396038"/>
            <a:ext cx="1279525" cy="428625"/>
            <a:chOff x="0" y="0"/>
            <a:chExt cx="933449" cy="657225"/>
          </a:xfrm>
        </p:grpSpPr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45DA0B1A-DFDC-4414-92AA-75568D143DC4}"/>
                </a:ext>
              </a:extLst>
            </p:cNvPr>
            <p:cNvSpPr/>
            <p:nvPr/>
          </p:nvSpPr>
          <p:spPr>
            <a:xfrm>
              <a:off x="0" y="0"/>
              <a:ext cx="933449" cy="657225"/>
            </a:xfrm>
            <a:prstGeom prst="rect">
              <a:avLst/>
            </a:prstGeom>
            <a:noFill/>
          </p:spPr>
          <p:txBody>
            <a:bodyPr wrap="none" anchor="ctr"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latinLnBrk="1" hangingPunct="1">
                <a:defRPr/>
              </a:pPr>
              <a:r>
                <a:rPr lang="en-US" altLang="ko-KR" sz="3200" dirty="0">
                  <a:ln w="11430"/>
                  <a:gradFill>
                    <a:gsLst>
                      <a:gs pos="0">
                        <a:schemeClr val="accent2">
                          <a:tint val="70000"/>
                          <a:satMod val="245000"/>
                        </a:schemeClr>
                      </a:gs>
                      <a:gs pos="75000">
                        <a:schemeClr val="accent2">
                          <a:tint val="90000"/>
                          <a:shade val="60000"/>
                          <a:satMod val="240000"/>
                        </a:schemeClr>
                      </a:gs>
                      <a:gs pos="100000">
                        <a:schemeClr val="accent2">
                          <a:tint val="100000"/>
                          <a:shade val="50000"/>
                          <a:satMod val="240000"/>
                        </a:schemeClr>
                      </a:gs>
                    </a:gsLst>
                    <a:lin ang="5400000"/>
                  </a:gra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latin typeface="HY수평선B" panose="02030600000101010101" pitchFamily="18" charset="-127"/>
                  <a:ea typeface="HY수평선B" panose="02030600000101010101" pitchFamily="18" charset="-127"/>
                </a:rPr>
                <a:t>G</a:t>
              </a:r>
              <a:r>
                <a:rPr lang="en-US" altLang="ko-KR" sz="3200" dirty="0">
                  <a:ln w="11430"/>
                  <a:solidFill>
                    <a:srgbClr val="0070C0"/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latin typeface="HY수평선B" panose="02030600000101010101" pitchFamily="18" charset="-127"/>
                  <a:ea typeface="HY수평선B" panose="02030600000101010101" pitchFamily="18" charset="-127"/>
                </a:rPr>
                <a:t>E</a:t>
              </a:r>
            </a:p>
          </p:txBody>
        </p:sp>
        <p:sp>
          <p:nvSpPr>
            <p:cNvPr id="21557" name="모서리가 둥근 직사각형 6"/>
            <p:cNvSpPr>
              <a:spLocks noChangeArrowheads="1"/>
            </p:cNvSpPr>
            <p:nvPr/>
          </p:nvSpPr>
          <p:spPr bwMode="auto">
            <a:xfrm>
              <a:off x="355600" y="269931"/>
              <a:ext cx="296333" cy="258195"/>
            </a:xfrm>
            <a:prstGeom prst="roundRect">
              <a:avLst>
                <a:gd name="adj" fmla="val 16667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8288" tIns="0" rIns="0" bIns="0" anchor="ctr"/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ko-KR" sz="1600">
                  <a:solidFill>
                    <a:srgbClr val="FFFF00"/>
                  </a:solidFill>
                  <a:latin typeface="HY수평선B" pitchFamily="18" charset="-127"/>
                  <a:ea typeface="HY수평선B" pitchFamily="18" charset="-127"/>
                </a:rPr>
                <a:t>S</a:t>
              </a:r>
              <a:endParaRPr lang="ko-KR" altLang="en-US" sz="1600">
                <a:solidFill>
                  <a:srgbClr val="FFFF00"/>
                </a:solidFill>
                <a:latin typeface="HY수평선B" pitchFamily="18" charset="-127"/>
                <a:ea typeface="HY수평선B" pitchFamily="18" charset="-127"/>
              </a:endParaRPr>
            </a:p>
          </p:txBody>
        </p:sp>
      </p:grp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6F9FC"/>
            </a:gs>
            <a:gs pos="35001">
              <a:srgbClr val="F6F9FC"/>
            </a:gs>
            <a:gs pos="74001">
              <a:srgbClr val="B0C6E1"/>
            </a:gs>
            <a:gs pos="83000">
              <a:srgbClr val="B0C6E1"/>
            </a:gs>
            <a:gs pos="100000">
              <a:srgbClr val="CAD9E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직선 연결선 12">
            <a:extLst>
              <a:ext uri="{FF2B5EF4-FFF2-40B4-BE49-F238E27FC236}">
                <a16:creationId xmlns:a16="http://schemas.microsoft.com/office/drawing/2014/main" id="{5C642A6F-E3B8-4A03-BB65-74607295C22E}"/>
              </a:ext>
            </a:extLst>
          </p:cNvPr>
          <p:cNvCxnSpPr/>
          <p:nvPr/>
        </p:nvCxnSpPr>
        <p:spPr>
          <a:xfrm>
            <a:off x="0" y="714375"/>
            <a:ext cx="9144000" cy="1588"/>
          </a:xfrm>
          <a:prstGeom prst="line">
            <a:avLst/>
          </a:prstGeom>
          <a:ln w="31750">
            <a:solidFill>
              <a:schemeClr val="accent4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555" name="TextBox 34"/>
          <p:cNvSpPr txBox="1">
            <a:spLocks noChangeArrowheads="1"/>
          </p:cNvSpPr>
          <p:nvPr/>
        </p:nvSpPr>
        <p:spPr bwMode="auto">
          <a:xfrm>
            <a:off x="71438" y="142875"/>
            <a:ext cx="37147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2800">
                <a:latin typeface="휴먼모음T" panose="02030504000101010101" pitchFamily="18" charset="-127"/>
                <a:ea typeface="휴먼모음T" panose="02030504000101010101" pitchFamily="18" charset="-127"/>
              </a:rPr>
              <a:t>2. </a:t>
            </a:r>
            <a:r>
              <a:rPr lang="ko-KR" altLang="en-US" sz="2800">
                <a:latin typeface="휴먼모음T" panose="02030504000101010101" pitchFamily="18" charset="-127"/>
                <a:ea typeface="휴먼모음T" panose="02030504000101010101" pitchFamily="18" charset="-127"/>
              </a:rPr>
              <a:t>품 질 방 침</a:t>
            </a:r>
          </a:p>
        </p:txBody>
      </p:sp>
      <p:grpSp>
        <p:nvGrpSpPr>
          <p:cNvPr id="23556" name="Group 45"/>
          <p:cNvGrpSpPr>
            <a:grpSpLocks/>
          </p:cNvGrpSpPr>
          <p:nvPr/>
        </p:nvGrpSpPr>
        <p:grpSpPr bwMode="auto">
          <a:xfrm>
            <a:off x="1539875" y="908050"/>
            <a:ext cx="6000750" cy="5300663"/>
            <a:chOff x="1080" y="572"/>
            <a:chExt cx="3780" cy="3339"/>
          </a:xfrm>
        </p:grpSpPr>
        <p:grpSp>
          <p:nvGrpSpPr>
            <p:cNvPr id="23562" name="Group 44"/>
            <p:cNvGrpSpPr>
              <a:grpSpLocks/>
            </p:cNvGrpSpPr>
            <p:nvPr/>
          </p:nvGrpSpPr>
          <p:grpSpPr bwMode="auto">
            <a:xfrm>
              <a:off x="1080" y="572"/>
              <a:ext cx="3735" cy="1465"/>
              <a:chOff x="1080" y="572"/>
              <a:chExt cx="3735" cy="1465"/>
            </a:xfrm>
          </p:grpSpPr>
          <p:sp>
            <p:nvSpPr>
              <p:cNvPr id="23569" name="Rectangle 6"/>
              <p:cNvSpPr>
                <a:spLocks noChangeArrowheads="1"/>
              </p:cNvSpPr>
              <p:nvPr/>
            </p:nvSpPr>
            <p:spPr bwMode="auto">
              <a:xfrm>
                <a:off x="1080" y="736"/>
                <a:ext cx="3735" cy="1301"/>
              </a:xfrm>
              <a:prstGeom prst="rect">
                <a:avLst/>
              </a:prstGeom>
              <a:solidFill>
                <a:srgbClr val="D8DF91"/>
              </a:solidFill>
              <a:ln w="14288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1pPr>
                <a:lvl2pPr marL="742950" indent="-28575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2pPr>
                <a:lvl3pPr marL="11430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3pPr>
                <a:lvl4pPr marL="16002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4pPr>
                <a:lvl5pPr marL="20574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ko-KR" altLang="en-US" sz="2400">
                    <a:solidFill>
                      <a:srgbClr val="000000"/>
                    </a:solidFill>
                    <a:latin typeface="궁서체" panose="02030609000101010101" pitchFamily="17" charset="-127"/>
                    <a:ea typeface="궁서체" panose="02030609000101010101" pitchFamily="17" charset="-127"/>
                  </a:rPr>
                  <a:t>        </a:t>
                </a:r>
                <a:endParaRPr lang="en-US" altLang="ko-KR" sz="2400">
                  <a:solidFill>
                    <a:srgbClr val="000000"/>
                  </a:solidFill>
                  <a:latin typeface="궁서체" panose="02030609000101010101" pitchFamily="17" charset="-127"/>
                  <a:ea typeface="궁서체" panose="02030609000101010101" pitchFamily="17" charset="-127"/>
                </a:endParaRP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ko-KR" sz="2400">
                    <a:solidFill>
                      <a:srgbClr val="000000"/>
                    </a:solidFill>
                    <a:latin typeface="한컴 바겐세일 M" pitchFamily="18" charset="-127"/>
                    <a:ea typeface="한컴 바겐세일 M" pitchFamily="18" charset="-127"/>
                  </a:rPr>
                  <a:t>        </a:t>
                </a:r>
                <a:r>
                  <a:rPr lang="ko-KR" altLang="en-US" sz="2400">
                    <a:solidFill>
                      <a:srgbClr val="000000"/>
                    </a:solidFill>
                    <a:latin typeface="한컴 바겐세일 M" pitchFamily="18" charset="-127"/>
                    <a:ea typeface="한컴 바겐세일 M" pitchFamily="18" charset="-127"/>
                  </a:rPr>
                  <a:t>고객은 우리의 주인이다</a:t>
                </a:r>
                <a:r>
                  <a:rPr lang="en-US" altLang="ko-KR" sz="2400">
                    <a:solidFill>
                      <a:srgbClr val="000000"/>
                    </a:solidFill>
                    <a:latin typeface="한컴 바겐세일 M" pitchFamily="18" charset="-127"/>
                    <a:ea typeface="한컴 바겐세일 M" pitchFamily="18" charset="-127"/>
                  </a:rPr>
                  <a:t>.</a:t>
                </a: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ko-KR" sz="1600">
                    <a:solidFill>
                      <a:srgbClr val="000000"/>
                    </a:solidFill>
                    <a:latin typeface="한컴 바겐세일 M" pitchFamily="18" charset="-127"/>
                    <a:ea typeface="한컴 바겐세일 M" pitchFamily="18" charset="-127"/>
                  </a:rPr>
                  <a:t>       </a:t>
                </a:r>
                <a:r>
                  <a:rPr lang="ko-KR" altLang="en-US" sz="1600" b="0">
                    <a:solidFill>
                      <a:srgbClr val="000000"/>
                    </a:solidFill>
                    <a:latin typeface="한컴 바겐세일 M" pitchFamily="18" charset="-127"/>
                    <a:ea typeface="한컴 바겐세일 M" pitchFamily="18" charset="-127"/>
                  </a:rPr>
                  <a:t> </a:t>
                </a:r>
                <a:r>
                  <a:rPr lang="en-US" altLang="ko-KR" sz="1600" b="0">
                    <a:solidFill>
                      <a:srgbClr val="000000"/>
                    </a:solidFill>
                    <a:latin typeface="한컴 바겐세일 M" pitchFamily="18" charset="-127"/>
                    <a:ea typeface="한컴 바겐세일 M" pitchFamily="18" charset="-127"/>
                  </a:rPr>
                  <a:t>- </a:t>
                </a:r>
                <a:r>
                  <a:rPr lang="ko-KR" altLang="en-US" sz="1600" b="0">
                    <a:solidFill>
                      <a:srgbClr val="000000"/>
                    </a:solidFill>
                    <a:latin typeface="한컴 바겐세일 M" pitchFamily="18" charset="-127"/>
                    <a:ea typeface="한컴 바겐세일 M" pitchFamily="18" charset="-127"/>
                  </a:rPr>
                  <a:t>생산 안정화를 통해 </a:t>
                </a:r>
                <a:r>
                  <a:rPr lang="ko-KR" altLang="en-US" sz="1600" b="0">
                    <a:solidFill>
                      <a:srgbClr val="FF3300"/>
                    </a:solidFill>
                    <a:latin typeface="한컴 바겐세일 M" pitchFamily="18" charset="-127"/>
                    <a:ea typeface="한컴 바겐세일 M" pitchFamily="18" charset="-127"/>
                  </a:rPr>
                  <a:t>공정불량</a:t>
                </a:r>
                <a:r>
                  <a:rPr lang="ko-KR" altLang="en-US" sz="1600" b="0">
                    <a:solidFill>
                      <a:srgbClr val="000000"/>
                    </a:solidFill>
                    <a:latin typeface="한컴 바겐세일 M" pitchFamily="18" charset="-127"/>
                    <a:ea typeface="한컴 바겐세일 M" pitchFamily="18" charset="-127"/>
                  </a:rPr>
                  <a:t>의 지속적인 </a:t>
                </a:r>
                <a:r>
                  <a:rPr lang="ko-KR" altLang="en-US" sz="1600" b="0">
                    <a:solidFill>
                      <a:srgbClr val="FF3300"/>
                    </a:solidFill>
                    <a:latin typeface="한컴 바겐세일 M" pitchFamily="18" charset="-127"/>
                    <a:ea typeface="한컴 바겐세일 M" pitchFamily="18" charset="-127"/>
                  </a:rPr>
                  <a:t>감소</a:t>
                </a: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ko-KR" altLang="en-US" sz="1600" b="0">
                    <a:solidFill>
                      <a:srgbClr val="000000"/>
                    </a:solidFill>
                    <a:latin typeface="한컴 바겐세일 M" pitchFamily="18" charset="-127"/>
                    <a:ea typeface="한컴 바겐세일 M" pitchFamily="18" charset="-127"/>
                  </a:rPr>
                  <a:t>        </a:t>
                </a:r>
                <a:r>
                  <a:rPr lang="en-US" altLang="ko-KR" sz="1600" b="0">
                    <a:solidFill>
                      <a:srgbClr val="000000"/>
                    </a:solidFill>
                    <a:latin typeface="한컴 바겐세일 M" pitchFamily="18" charset="-127"/>
                    <a:ea typeface="한컴 바겐세일 M" pitchFamily="18" charset="-127"/>
                  </a:rPr>
                  <a:t>- </a:t>
                </a:r>
                <a:r>
                  <a:rPr lang="ko-KR" altLang="en-US" sz="1600" b="0">
                    <a:solidFill>
                      <a:srgbClr val="000000"/>
                    </a:solidFill>
                    <a:latin typeface="한컴 바겐세일 M" pitchFamily="18" charset="-127"/>
                    <a:ea typeface="한컴 바겐세일 M" pitchFamily="18" charset="-127"/>
                  </a:rPr>
                  <a:t>품질 시스템 재정비를 통해 </a:t>
                </a:r>
                <a:r>
                  <a:rPr lang="ko-KR" altLang="en-US" sz="1600" b="0">
                    <a:solidFill>
                      <a:srgbClr val="FF3300"/>
                    </a:solidFill>
                    <a:latin typeface="한컴 바겐세일 M" pitchFamily="18" charset="-127"/>
                    <a:ea typeface="한컴 바겐세일 M" pitchFamily="18" charset="-127"/>
                  </a:rPr>
                  <a:t>고객 감동 실현</a:t>
                </a: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ko-KR" altLang="en-US" sz="1600" b="0">
                    <a:solidFill>
                      <a:srgbClr val="000000"/>
                    </a:solidFill>
                    <a:latin typeface="한컴 바겐세일 M" pitchFamily="18" charset="-127"/>
                    <a:ea typeface="한컴 바겐세일 M" pitchFamily="18" charset="-127"/>
                  </a:rPr>
                  <a:t>        </a:t>
                </a:r>
                <a:r>
                  <a:rPr lang="en-US" altLang="ko-KR" sz="1600" b="0">
                    <a:solidFill>
                      <a:srgbClr val="000000"/>
                    </a:solidFill>
                    <a:latin typeface="한컴 바겐세일 M" pitchFamily="18" charset="-127"/>
                    <a:ea typeface="한컴 바겐세일 M" pitchFamily="18" charset="-127"/>
                  </a:rPr>
                  <a:t>- </a:t>
                </a:r>
                <a:r>
                  <a:rPr lang="ko-KR" altLang="en-US" sz="1600" b="0">
                    <a:solidFill>
                      <a:srgbClr val="000000"/>
                    </a:solidFill>
                    <a:latin typeface="한컴 바겐세일 M" pitchFamily="18" charset="-127"/>
                    <a:ea typeface="한컴 바겐세일 M" pitchFamily="18" charset="-127"/>
                  </a:rPr>
                  <a:t>개선활동을 통한 </a:t>
                </a:r>
                <a:r>
                  <a:rPr lang="ko-KR" altLang="en-US" sz="1600" b="0">
                    <a:solidFill>
                      <a:srgbClr val="FF3300"/>
                    </a:solidFill>
                    <a:latin typeface="한컴 바겐세일 M" pitchFamily="18" charset="-127"/>
                    <a:ea typeface="한컴 바겐세일 M" pitchFamily="18" charset="-127"/>
                  </a:rPr>
                  <a:t>생산성 향상</a:t>
                </a: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ko-KR" altLang="en-US" sz="1600" b="0">
                    <a:solidFill>
                      <a:srgbClr val="000000"/>
                    </a:solidFill>
                    <a:latin typeface="한컴 바겐세일 M" pitchFamily="18" charset="-127"/>
                    <a:ea typeface="한컴 바겐세일 M" pitchFamily="18" charset="-127"/>
                  </a:rPr>
                  <a:t>        </a:t>
                </a:r>
                <a:r>
                  <a:rPr lang="en-US" altLang="ko-KR" sz="1600" b="0">
                    <a:solidFill>
                      <a:srgbClr val="000000"/>
                    </a:solidFill>
                    <a:latin typeface="한컴 바겐세일 M" pitchFamily="18" charset="-127"/>
                    <a:ea typeface="한컴 바겐세일 M" pitchFamily="18" charset="-127"/>
                  </a:rPr>
                  <a:t>- </a:t>
                </a:r>
                <a:r>
                  <a:rPr lang="ko-KR" altLang="en-US" sz="1600" b="0">
                    <a:solidFill>
                      <a:srgbClr val="000000"/>
                    </a:solidFill>
                    <a:latin typeface="한컴 바겐세일 M" pitchFamily="18" charset="-127"/>
                    <a:ea typeface="한컴 바겐세일 M" pitchFamily="18" charset="-127"/>
                  </a:rPr>
                  <a:t>지속적인 교육으로 </a:t>
                </a:r>
                <a:r>
                  <a:rPr lang="ko-KR" altLang="en-US" sz="1600" b="0">
                    <a:solidFill>
                      <a:srgbClr val="FF3300"/>
                    </a:solidFill>
                    <a:latin typeface="한컴 바겐세일 M" pitchFamily="18" charset="-127"/>
                    <a:ea typeface="한컴 바겐세일 M" pitchFamily="18" charset="-127"/>
                  </a:rPr>
                  <a:t>품질의식 함양</a:t>
                </a:r>
                <a:endParaRPr lang="en-US" altLang="ko-KR" sz="1600">
                  <a:solidFill>
                    <a:srgbClr val="000000"/>
                  </a:solidFill>
                  <a:latin typeface="한컴 바겐세일 M" pitchFamily="18" charset="-127"/>
                  <a:ea typeface="한컴 바겐세일 M" pitchFamily="18" charset="-127"/>
                </a:endParaRPr>
              </a:p>
            </p:txBody>
          </p:sp>
          <p:sp>
            <p:nvSpPr>
              <p:cNvPr id="23570" name="Rectangle 9"/>
              <p:cNvSpPr>
                <a:spLocks noChangeArrowheads="1"/>
              </p:cNvSpPr>
              <p:nvPr/>
            </p:nvSpPr>
            <p:spPr bwMode="auto">
              <a:xfrm>
                <a:off x="1919" y="1039"/>
                <a:ext cx="0" cy="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1pPr>
                <a:lvl2pPr marL="742950" indent="-28575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2pPr>
                <a:lvl3pPr marL="11430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3pPr>
                <a:lvl4pPr marL="16002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4pPr>
                <a:lvl5pPr marL="20574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ko-KR" sz="2400" b="0">
                  <a:latin typeface="Times New Roman" panose="02020603050405020304" pitchFamily="18" charset="0"/>
                  <a:ea typeface="굴림" panose="020B0600000101010101" pitchFamily="50" charset="-127"/>
                </a:endParaRPr>
              </a:p>
            </p:txBody>
          </p:sp>
          <p:sp>
            <p:nvSpPr>
              <p:cNvPr id="23571" name="Freeform 21"/>
              <p:cNvSpPr>
                <a:spLocks/>
              </p:cNvSpPr>
              <p:nvPr/>
            </p:nvSpPr>
            <p:spPr bwMode="auto">
              <a:xfrm>
                <a:off x="2214" y="572"/>
                <a:ext cx="1366" cy="320"/>
              </a:xfrm>
              <a:custGeom>
                <a:avLst/>
                <a:gdLst>
                  <a:gd name="T0" fmla="*/ 2147483646 w 175"/>
                  <a:gd name="T1" fmla="*/ 0 h 35"/>
                  <a:gd name="T2" fmla="*/ 0 w 175"/>
                  <a:gd name="T3" fmla="*/ 2147483646 h 35"/>
                  <a:gd name="T4" fmla="*/ 2147483646 w 175"/>
                  <a:gd name="T5" fmla="*/ 2147483646 h 35"/>
                  <a:gd name="T6" fmla="*/ 2147483646 w 175"/>
                  <a:gd name="T7" fmla="*/ 2147483646 h 35"/>
                  <a:gd name="T8" fmla="*/ 2147483646 w 175"/>
                  <a:gd name="T9" fmla="*/ 2147483646 h 35"/>
                  <a:gd name="T10" fmla="*/ 2147483646 w 175"/>
                  <a:gd name="T11" fmla="*/ 0 h 35"/>
                  <a:gd name="T12" fmla="*/ 2147483646 w 175"/>
                  <a:gd name="T13" fmla="*/ 0 h 3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75"/>
                  <a:gd name="T22" fmla="*/ 0 h 35"/>
                  <a:gd name="T23" fmla="*/ 175 w 175"/>
                  <a:gd name="T24" fmla="*/ 35 h 3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75" h="35">
                    <a:moveTo>
                      <a:pt x="28" y="0"/>
                    </a:moveTo>
                    <a:cubicBezTo>
                      <a:pt x="13" y="0"/>
                      <a:pt x="0" y="8"/>
                      <a:pt x="0" y="17"/>
                    </a:cubicBezTo>
                    <a:cubicBezTo>
                      <a:pt x="0" y="27"/>
                      <a:pt x="13" y="35"/>
                      <a:pt x="28" y="35"/>
                    </a:cubicBezTo>
                    <a:lnTo>
                      <a:pt x="147" y="35"/>
                    </a:lnTo>
                    <a:cubicBezTo>
                      <a:pt x="162" y="35"/>
                      <a:pt x="175" y="27"/>
                      <a:pt x="175" y="17"/>
                    </a:cubicBezTo>
                    <a:cubicBezTo>
                      <a:pt x="175" y="8"/>
                      <a:pt x="162" y="0"/>
                      <a:pt x="147" y="0"/>
                    </a:cubicBez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FF99CC"/>
              </a:solidFill>
              <a:ln w="142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3572" name="Rectangle 22"/>
              <p:cNvSpPr>
                <a:spLocks noChangeArrowheads="1"/>
              </p:cNvSpPr>
              <p:nvPr/>
            </p:nvSpPr>
            <p:spPr bwMode="auto">
              <a:xfrm>
                <a:off x="2630" y="630"/>
                <a:ext cx="570" cy="2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1pPr>
                <a:lvl2pPr marL="742950" indent="-28575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2pPr>
                <a:lvl3pPr marL="11430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3pPr>
                <a:lvl4pPr marL="16002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4pPr>
                <a:lvl5pPr marL="20574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ko-KR" altLang="en-US" sz="2200">
                    <a:solidFill>
                      <a:srgbClr val="000000"/>
                    </a:solidFill>
                    <a:latin typeface="한컴 바겐세일 M" pitchFamily="18" charset="-127"/>
                    <a:ea typeface="한컴 바겐세일 M" pitchFamily="18" charset="-127"/>
                  </a:rPr>
                  <a:t>품질방침</a:t>
                </a:r>
                <a:endParaRPr lang="ko-KR" altLang="en-US" sz="2400" b="0">
                  <a:latin typeface="한컴 바겐세일 M" pitchFamily="18" charset="-127"/>
                  <a:ea typeface="한컴 바겐세일 M" pitchFamily="18" charset="-127"/>
                </a:endParaRPr>
              </a:p>
            </p:txBody>
          </p:sp>
        </p:grpSp>
        <p:grpSp>
          <p:nvGrpSpPr>
            <p:cNvPr id="23563" name="Group 25"/>
            <p:cNvGrpSpPr>
              <a:grpSpLocks/>
            </p:cNvGrpSpPr>
            <p:nvPr/>
          </p:nvGrpSpPr>
          <p:grpSpPr bwMode="auto">
            <a:xfrm>
              <a:off x="2736" y="2112"/>
              <a:ext cx="508" cy="504"/>
              <a:chOff x="2750" y="2146"/>
              <a:chExt cx="508" cy="504"/>
            </a:xfrm>
          </p:grpSpPr>
          <p:sp>
            <p:nvSpPr>
              <p:cNvPr id="23567" name="Line 23"/>
              <p:cNvSpPr>
                <a:spLocks noChangeShapeType="1"/>
              </p:cNvSpPr>
              <p:nvPr/>
            </p:nvSpPr>
            <p:spPr bwMode="auto">
              <a:xfrm>
                <a:off x="2999" y="2284"/>
                <a:ext cx="1" cy="36"/>
              </a:xfrm>
              <a:prstGeom prst="line">
                <a:avLst/>
              </a:prstGeom>
              <a:noFill/>
              <a:ln w="277813">
                <a:solidFill>
                  <a:srgbClr val="969696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3568" name="Freeform 24"/>
              <p:cNvSpPr>
                <a:spLocks/>
              </p:cNvSpPr>
              <p:nvPr/>
            </p:nvSpPr>
            <p:spPr bwMode="auto">
              <a:xfrm>
                <a:off x="2750" y="2146"/>
                <a:ext cx="508" cy="504"/>
              </a:xfrm>
              <a:custGeom>
                <a:avLst/>
                <a:gdLst>
                  <a:gd name="T0" fmla="*/ 0 w 508"/>
                  <a:gd name="T1" fmla="*/ 0 h 504"/>
                  <a:gd name="T2" fmla="*/ 249 w 508"/>
                  <a:gd name="T3" fmla="*/ 504 h 504"/>
                  <a:gd name="T4" fmla="*/ 508 w 508"/>
                  <a:gd name="T5" fmla="*/ 0 h 504"/>
                  <a:gd name="T6" fmla="*/ 249 w 508"/>
                  <a:gd name="T7" fmla="*/ 156 h 504"/>
                  <a:gd name="T8" fmla="*/ 0 w 508"/>
                  <a:gd name="T9" fmla="*/ 0 h 50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08"/>
                  <a:gd name="T16" fmla="*/ 0 h 504"/>
                  <a:gd name="T17" fmla="*/ 508 w 508"/>
                  <a:gd name="T18" fmla="*/ 504 h 50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08" h="504">
                    <a:moveTo>
                      <a:pt x="0" y="0"/>
                    </a:moveTo>
                    <a:lnTo>
                      <a:pt x="249" y="504"/>
                    </a:lnTo>
                    <a:lnTo>
                      <a:pt x="508" y="0"/>
                    </a:lnTo>
                    <a:lnTo>
                      <a:pt x="249" y="15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696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</p:grpSp>
        <p:sp>
          <p:nvSpPr>
            <p:cNvPr id="23564" name="Rectangle 26"/>
            <p:cNvSpPr>
              <a:spLocks noChangeArrowheads="1"/>
            </p:cNvSpPr>
            <p:nvPr/>
          </p:nvSpPr>
          <p:spPr bwMode="auto">
            <a:xfrm>
              <a:off x="1080" y="2824"/>
              <a:ext cx="3780" cy="1087"/>
            </a:xfrm>
            <a:prstGeom prst="rect">
              <a:avLst/>
            </a:prstGeom>
            <a:solidFill>
              <a:srgbClr val="D8DF91"/>
            </a:solidFill>
            <a:ln w="1428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ko-KR" sz="2400">
                <a:solidFill>
                  <a:srgbClr val="000000"/>
                </a:solidFill>
                <a:latin typeface="궁서체" panose="02030609000101010101" pitchFamily="17" charset="-127"/>
                <a:ea typeface="궁서체" panose="02030609000101010101" pitchFamily="17" charset="-127"/>
              </a:endParaRP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ko-KR" sz="2400">
                  <a:solidFill>
                    <a:srgbClr val="000000"/>
                  </a:solidFill>
                  <a:latin typeface="한컴 바겐세일 M" pitchFamily="18" charset="-127"/>
                  <a:ea typeface="한컴 바겐세일 M" pitchFamily="18" charset="-127"/>
                </a:rPr>
                <a:t>        ○ </a:t>
              </a:r>
              <a:r>
                <a:rPr lang="ko-KR" altLang="en-US" sz="2400">
                  <a:solidFill>
                    <a:srgbClr val="000000"/>
                  </a:solidFill>
                  <a:latin typeface="한컴 바겐세일 M" pitchFamily="18" charset="-127"/>
                  <a:ea typeface="한컴 바겐세일 M" pitchFamily="18" charset="-127"/>
                </a:rPr>
                <a:t>공정 불량율 </a:t>
              </a:r>
              <a:r>
                <a:rPr lang="en-US" altLang="ko-KR" sz="2400">
                  <a:solidFill>
                    <a:srgbClr val="000000"/>
                  </a:solidFill>
                  <a:latin typeface="한컴 바겐세일 M" pitchFamily="18" charset="-127"/>
                  <a:ea typeface="한컴 바겐세일 M" pitchFamily="18" charset="-127"/>
                </a:rPr>
                <a:t>50PPM                    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ko-KR" sz="2400">
                <a:solidFill>
                  <a:srgbClr val="000000"/>
                </a:solidFill>
                <a:latin typeface="한컴 바겐세일 M" pitchFamily="18" charset="-127"/>
                <a:ea typeface="한컴 바겐세일 M" pitchFamily="18" charset="-127"/>
              </a:endParaRP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ko-KR" sz="2400">
                  <a:solidFill>
                    <a:srgbClr val="000000"/>
                  </a:solidFill>
                  <a:latin typeface="한컴 바겐세일 M" pitchFamily="18" charset="-127"/>
                  <a:ea typeface="한컴 바겐세일 M" pitchFamily="18" charset="-127"/>
                </a:rPr>
                <a:t>        ○ </a:t>
              </a:r>
              <a:r>
                <a:rPr lang="ko-KR" altLang="en-US" sz="2400">
                  <a:solidFill>
                    <a:srgbClr val="000000"/>
                  </a:solidFill>
                  <a:latin typeface="한컴 바겐세일 M" pitchFamily="18" charset="-127"/>
                  <a:ea typeface="한컴 바겐세일 M" pitchFamily="18" charset="-127"/>
                </a:rPr>
                <a:t>크레임율 </a:t>
              </a:r>
              <a:r>
                <a:rPr lang="en-US" altLang="ko-KR" sz="2400">
                  <a:solidFill>
                    <a:srgbClr val="000000"/>
                  </a:solidFill>
                  <a:latin typeface="한컴 바겐세일 M" pitchFamily="18" charset="-127"/>
                  <a:ea typeface="한컴 바겐세일 M" pitchFamily="18" charset="-127"/>
                </a:rPr>
                <a:t>0</a:t>
              </a:r>
              <a:endParaRPr lang="en-US" altLang="ko-KR" sz="2400" b="0">
                <a:latin typeface="한컴 바겐세일 M" pitchFamily="18" charset="-127"/>
                <a:ea typeface="한컴 바겐세일 M" pitchFamily="18" charset="-127"/>
              </a:endParaRP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ko-KR" sz="2400">
                <a:solidFill>
                  <a:srgbClr val="000000"/>
                </a:solidFill>
                <a:latin typeface="궁서체" panose="02030609000101010101" pitchFamily="17" charset="-127"/>
                <a:ea typeface="궁서체" panose="02030609000101010101" pitchFamily="17" charset="-127"/>
              </a:endParaRP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ko-KR" sz="2400" b="0">
                <a:solidFill>
                  <a:srgbClr val="000000"/>
                </a:solidFill>
                <a:latin typeface="궁서체" panose="02030609000101010101" pitchFamily="17" charset="-127"/>
                <a:ea typeface="궁서체" panose="02030609000101010101" pitchFamily="17" charset="-127"/>
              </a:endParaRP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ko-KR" sz="2400" b="0">
                <a:latin typeface="Times New Roman" panose="02020603050405020304" pitchFamily="18" charset="0"/>
                <a:ea typeface="굴림" panose="020B0600000101010101" pitchFamily="50" charset="-127"/>
              </a:endParaRP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ko-KR" altLang="en-US" sz="2400">
                <a:latin typeface="Times New Roman" panose="02020603050405020304" pitchFamily="18" charset="0"/>
                <a:ea typeface="굴림" panose="020B0600000101010101" pitchFamily="50" charset="-127"/>
              </a:endParaRPr>
            </a:p>
          </p:txBody>
        </p:sp>
        <p:sp>
          <p:nvSpPr>
            <p:cNvPr id="23565" name="Freeform 32"/>
            <p:cNvSpPr>
              <a:spLocks/>
            </p:cNvSpPr>
            <p:nvPr/>
          </p:nvSpPr>
          <p:spPr bwMode="auto">
            <a:xfrm>
              <a:off x="2214" y="2661"/>
              <a:ext cx="1366" cy="309"/>
            </a:xfrm>
            <a:custGeom>
              <a:avLst/>
              <a:gdLst>
                <a:gd name="T0" fmla="*/ 2147483646 w 175"/>
                <a:gd name="T1" fmla="*/ 0 h 33"/>
                <a:gd name="T2" fmla="*/ 0 w 175"/>
                <a:gd name="T3" fmla="*/ 2147483646 h 33"/>
                <a:gd name="T4" fmla="*/ 2147483646 w 175"/>
                <a:gd name="T5" fmla="*/ 2147483646 h 33"/>
                <a:gd name="T6" fmla="*/ 2147483646 w 175"/>
                <a:gd name="T7" fmla="*/ 2147483646 h 33"/>
                <a:gd name="T8" fmla="*/ 2147483646 w 175"/>
                <a:gd name="T9" fmla="*/ 2147483646 h 33"/>
                <a:gd name="T10" fmla="*/ 2147483646 w 175"/>
                <a:gd name="T11" fmla="*/ 0 h 33"/>
                <a:gd name="T12" fmla="*/ 2147483646 w 175"/>
                <a:gd name="T13" fmla="*/ 0 h 3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75"/>
                <a:gd name="T22" fmla="*/ 0 h 33"/>
                <a:gd name="T23" fmla="*/ 175 w 175"/>
                <a:gd name="T24" fmla="*/ 33 h 3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75" h="33">
                  <a:moveTo>
                    <a:pt x="28" y="0"/>
                  </a:moveTo>
                  <a:cubicBezTo>
                    <a:pt x="13" y="0"/>
                    <a:pt x="0" y="7"/>
                    <a:pt x="0" y="16"/>
                  </a:cubicBezTo>
                  <a:cubicBezTo>
                    <a:pt x="0" y="26"/>
                    <a:pt x="13" y="33"/>
                    <a:pt x="28" y="33"/>
                  </a:cubicBezTo>
                  <a:lnTo>
                    <a:pt x="147" y="33"/>
                  </a:lnTo>
                  <a:cubicBezTo>
                    <a:pt x="162" y="33"/>
                    <a:pt x="175" y="26"/>
                    <a:pt x="175" y="16"/>
                  </a:cubicBezTo>
                  <a:cubicBezTo>
                    <a:pt x="175" y="7"/>
                    <a:pt x="162" y="0"/>
                    <a:pt x="147" y="0"/>
                  </a:cubicBezTo>
                  <a:lnTo>
                    <a:pt x="28" y="0"/>
                  </a:lnTo>
                  <a:close/>
                </a:path>
              </a:pathLst>
            </a:custGeom>
            <a:solidFill>
              <a:srgbClr val="FF99CC"/>
            </a:solidFill>
            <a:ln w="142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23566" name="Rectangle 33"/>
            <p:cNvSpPr>
              <a:spLocks noChangeArrowheads="1"/>
            </p:cNvSpPr>
            <p:nvPr/>
          </p:nvSpPr>
          <p:spPr bwMode="auto">
            <a:xfrm>
              <a:off x="2646" y="2689"/>
              <a:ext cx="570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ko-KR" altLang="en-US" sz="2200">
                  <a:solidFill>
                    <a:srgbClr val="000000"/>
                  </a:solidFill>
                  <a:latin typeface="한컴 바겐세일 M" pitchFamily="18" charset="-127"/>
                  <a:ea typeface="한컴 바겐세일 M" pitchFamily="18" charset="-127"/>
                </a:rPr>
                <a:t>품질목표</a:t>
              </a:r>
              <a:endParaRPr lang="ko-KR" altLang="en-US" sz="2400" b="0">
                <a:latin typeface="한컴 바겐세일 M" pitchFamily="18" charset="-127"/>
                <a:ea typeface="한컴 바겐세일 M" pitchFamily="18" charset="-127"/>
              </a:endParaRPr>
            </a:p>
          </p:txBody>
        </p:sp>
      </p:grpSp>
      <p:sp>
        <p:nvSpPr>
          <p:cNvPr id="16" name="바닥글 개체 틀 5">
            <a:extLst>
              <a:ext uri="{FF2B5EF4-FFF2-40B4-BE49-F238E27FC236}">
                <a16:creationId xmlns:a16="http://schemas.microsoft.com/office/drawing/2014/main" id="{5447CA4B-BA3B-4B87-B15C-243F4E03615E}"/>
              </a:ext>
            </a:extLst>
          </p:cNvPr>
          <p:cNvSpPr txBox="1">
            <a:spLocks/>
          </p:cNvSpPr>
          <p:nvPr/>
        </p:nvSpPr>
        <p:spPr>
          <a:xfrm>
            <a:off x="6407539" y="92843"/>
            <a:ext cx="2844981" cy="642942"/>
          </a:xfrm>
          <a:prstGeom prst="rect">
            <a:avLst/>
          </a:prstGeom>
        </p:spPr>
        <p:txBody>
          <a:bodyPr anchor="ctr"/>
          <a:lstStyle/>
          <a:p>
            <a:pPr algn="ctr" eaLnBrk="1" latinLnBrk="1" hangingPunct="1">
              <a:defRPr/>
            </a:pPr>
            <a:r>
              <a:rPr kumimoji="0" lang="en-US" altLang="ko-KR" sz="14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anose="020B0A04020102020204" pitchFamily="34" charset="0"/>
              </a:rPr>
              <a:t>G</a:t>
            </a:r>
            <a:r>
              <a:rPr kumimoji="0" lang="en-US" altLang="ko-KR" sz="14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Segoe UI Black" panose="020B0A02040204020203" pitchFamily="34" charset="0"/>
                <a:cs typeface="Calibri" panose="020F0502020204030204" pitchFamily="34" charset="0"/>
              </a:rPr>
              <a:t>lobal</a:t>
            </a:r>
            <a:r>
              <a:rPr kumimoji="0" lang="en-US" altLang="ko-KR" sz="14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anose="020B0A04020102020204" pitchFamily="34" charset="0"/>
                <a:ea typeface="Segoe UI Black" panose="020B0A02040204020203" pitchFamily="34" charset="0"/>
                <a:cs typeface="Calibri" panose="020F0502020204030204" pitchFamily="34" charset="0"/>
              </a:rPr>
              <a:t> </a:t>
            </a:r>
            <a:r>
              <a:rPr kumimoji="0" lang="en-US" altLang="ko-KR" sz="14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anose="020B0A04020102020204" pitchFamily="34" charset="0"/>
              </a:rPr>
              <a:t>S</a:t>
            </a:r>
            <a:r>
              <a:rPr kumimoji="0" lang="en-US" altLang="ko-KR" sz="14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anose="020B0A04020102020204" pitchFamily="34" charset="0"/>
              </a:rPr>
              <a:t>pecial </a:t>
            </a:r>
            <a:r>
              <a:rPr kumimoji="0" lang="en-US" altLang="ko-KR" sz="14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anose="020B0A04020102020204" pitchFamily="34" charset="0"/>
              </a:rPr>
              <a:t>E</a:t>
            </a:r>
            <a:r>
              <a:rPr kumimoji="0" lang="en-US" altLang="ko-KR" sz="14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anose="020B0A04020102020204" pitchFamily="34" charset="0"/>
              </a:rPr>
              <a:t>lastomer</a:t>
            </a:r>
            <a:endParaRPr kumimoji="0" lang="ko-KR" altLang="en-US" sz="14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17" name="바닥글 개체 틀 5">
            <a:extLst>
              <a:ext uri="{FF2B5EF4-FFF2-40B4-BE49-F238E27FC236}">
                <a16:creationId xmlns:a16="http://schemas.microsoft.com/office/drawing/2014/main" id="{51A01247-7522-4D75-9E14-4C67A9AEAB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" y="6448251"/>
            <a:ext cx="9144000" cy="365125"/>
          </a:xfrm>
          <a:solidFill>
            <a:srgbClr val="B0E6FC"/>
          </a:solidFill>
        </p:spPr>
        <p:txBody>
          <a:bodyPr/>
          <a:lstStyle/>
          <a:p>
            <a:pPr>
              <a:defRPr/>
            </a:pPr>
            <a:r>
              <a:rPr lang="ko-KR" altLang="en-US" dirty="0">
                <a:solidFill>
                  <a:schemeClr val="tx1"/>
                </a:solidFill>
              </a:rPr>
              <a:t>                   지에스이                                                                                                      </a:t>
            </a:r>
            <a:r>
              <a:rPr lang="en-US" altLang="ko-KR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anose="020B0A04020102020204" pitchFamily="34" charset="0"/>
              </a:rPr>
              <a:t>G</a:t>
            </a:r>
            <a:r>
              <a:rPr lang="en-US" altLang="ko-KR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Segoe UI Black" panose="020B0A02040204020203" pitchFamily="34" charset="0"/>
                <a:cs typeface="Calibri" panose="020F0502020204030204" pitchFamily="34" charset="0"/>
              </a:rPr>
              <a:t>lobal</a:t>
            </a:r>
            <a:r>
              <a:rPr lang="en-US" altLang="ko-KR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anose="020B0A04020102020204" pitchFamily="34" charset="0"/>
                <a:ea typeface="Segoe UI Black" panose="020B0A02040204020203" pitchFamily="34" charset="0"/>
                <a:cs typeface="Calibri" panose="020F0502020204030204" pitchFamily="34" charset="0"/>
              </a:rPr>
              <a:t> </a:t>
            </a:r>
            <a:r>
              <a:rPr lang="en-US" altLang="ko-KR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anose="020B0A04020102020204" pitchFamily="34" charset="0"/>
              </a:rPr>
              <a:t>Special Elastomer </a:t>
            </a:r>
            <a:r>
              <a:rPr lang="en-US" altLang="ko-KR" dirty="0">
                <a:solidFill>
                  <a:schemeClr val="tx1"/>
                </a:solidFill>
              </a:rPr>
              <a:t>Co. LTD..  5</a:t>
            </a:r>
            <a:endParaRPr lang="ko-KR" altLang="en-US" dirty="0">
              <a:solidFill>
                <a:schemeClr val="tx1"/>
              </a:solidFill>
            </a:endParaRPr>
          </a:p>
        </p:txBody>
      </p:sp>
      <p:grpSp>
        <p:nvGrpSpPr>
          <p:cNvPr id="23559" name="그룹 25"/>
          <p:cNvGrpSpPr>
            <a:grpSpLocks/>
          </p:cNvGrpSpPr>
          <p:nvPr/>
        </p:nvGrpSpPr>
        <p:grpSpPr bwMode="auto">
          <a:xfrm>
            <a:off x="179388" y="6396038"/>
            <a:ext cx="1279525" cy="428625"/>
            <a:chOff x="0" y="0"/>
            <a:chExt cx="933449" cy="657225"/>
          </a:xfrm>
        </p:grpSpPr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66556A78-31B4-40F1-99C0-06A7AC1D075B}"/>
                </a:ext>
              </a:extLst>
            </p:cNvPr>
            <p:cNvSpPr/>
            <p:nvPr/>
          </p:nvSpPr>
          <p:spPr>
            <a:xfrm>
              <a:off x="0" y="0"/>
              <a:ext cx="933449" cy="657225"/>
            </a:xfrm>
            <a:prstGeom prst="rect">
              <a:avLst/>
            </a:prstGeom>
            <a:noFill/>
          </p:spPr>
          <p:txBody>
            <a:bodyPr wrap="none" anchor="ctr"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latinLnBrk="1" hangingPunct="1">
                <a:defRPr/>
              </a:pPr>
              <a:r>
                <a:rPr lang="en-US" altLang="ko-KR" sz="3200" dirty="0">
                  <a:ln w="11430"/>
                  <a:gradFill>
                    <a:gsLst>
                      <a:gs pos="0">
                        <a:schemeClr val="accent2">
                          <a:tint val="70000"/>
                          <a:satMod val="245000"/>
                        </a:schemeClr>
                      </a:gs>
                      <a:gs pos="75000">
                        <a:schemeClr val="accent2">
                          <a:tint val="90000"/>
                          <a:shade val="60000"/>
                          <a:satMod val="240000"/>
                        </a:schemeClr>
                      </a:gs>
                      <a:gs pos="100000">
                        <a:schemeClr val="accent2">
                          <a:tint val="100000"/>
                          <a:shade val="50000"/>
                          <a:satMod val="240000"/>
                        </a:schemeClr>
                      </a:gs>
                    </a:gsLst>
                    <a:lin ang="5400000"/>
                  </a:gra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latin typeface="HY수평선B" panose="02030600000101010101" pitchFamily="18" charset="-127"/>
                  <a:ea typeface="HY수평선B" panose="02030600000101010101" pitchFamily="18" charset="-127"/>
                </a:rPr>
                <a:t>G</a:t>
              </a:r>
              <a:r>
                <a:rPr lang="en-US" altLang="ko-KR" sz="3200" dirty="0">
                  <a:ln w="11430"/>
                  <a:solidFill>
                    <a:srgbClr val="0070C0"/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latin typeface="HY수평선B" panose="02030600000101010101" pitchFamily="18" charset="-127"/>
                  <a:ea typeface="HY수평선B" panose="02030600000101010101" pitchFamily="18" charset="-127"/>
                </a:rPr>
                <a:t>E</a:t>
              </a:r>
            </a:p>
          </p:txBody>
        </p:sp>
        <p:sp>
          <p:nvSpPr>
            <p:cNvPr id="23561" name="모서리가 둥근 직사각형 6"/>
            <p:cNvSpPr>
              <a:spLocks noChangeArrowheads="1"/>
            </p:cNvSpPr>
            <p:nvPr/>
          </p:nvSpPr>
          <p:spPr bwMode="auto">
            <a:xfrm>
              <a:off x="355600" y="269931"/>
              <a:ext cx="296333" cy="258195"/>
            </a:xfrm>
            <a:prstGeom prst="roundRect">
              <a:avLst>
                <a:gd name="adj" fmla="val 16667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8288" tIns="0" rIns="0" bIns="0" anchor="ctr"/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ko-KR" sz="1600">
                  <a:solidFill>
                    <a:srgbClr val="FFFF00"/>
                  </a:solidFill>
                  <a:latin typeface="HY수평선B" pitchFamily="18" charset="-127"/>
                  <a:ea typeface="HY수평선B" pitchFamily="18" charset="-127"/>
                </a:rPr>
                <a:t>S</a:t>
              </a:r>
              <a:endParaRPr lang="ko-KR" altLang="en-US" sz="1600">
                <a:solidFill>
                  <a:srgbClr val="FFFF00"/>
                </a:solidFill>
                <a:latin typeface="HY수평선B" pitchFamily="18" charset="-127"/>
                <a:ea typeface="HY수평선B" pitchFamily="18" charset="-127"/>
              </a:endParaRPr>
            </a:p>
          </p:txBody>
        </p:sp>
      </p:grp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6F9FC"/>
            </a:gs>
            <a:gs pos="38000">
              <a:srgbClr val="F6F9FC"/>
            </a:gs>
            <a:gs pos="74001">
              <a:srgbClr val="B0C6E1"/>
            </a:gs>
            <a:gs pos="83000">
              <a:srgbClr val="B0C6E1"/>
            </a:gs>
            <a:gs pos="100000">
              <a:srgbClr val="CAD9E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직선 연결선 12">
            <a:extLst>
              <a:ext uri="{FF2B5EF4-FFF2-40B4-BE49-F238E27FC236}">
                <a16:creationId xmlns:a16="http://schemas.microsoft.com/office/drawing/2014/main" id="{BD1DF735-4CC6-4946-84F8-C38E07C77187}"/>
              </a:ext>
            </a:extLst>
          </p:cNvPr>
          <p:cNvCxnSpPr/>
          <p:nvPr/>
        </p:nvCxnSpPr>
        <p:spPr>
          <a:xfrm>
            <a:off x="0" y="714375"/>
            <a:ext cx="9144000" cy="1588"/>
          </a:xfrm>
          <a:prstGeom prst="line">
            <a:avLst/>
          </a:prstGeom>
          <a:ln w="31750">
            <a:solidFill>
              <a:schemeClr val="accent4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603" name="TextBox 34"/>
          <p:cNvSpPr txBox="1">
            <a:spLocks noChangeArrowheads="1"/>
          </p:cNvSpPr>
          <p:nvPr/>
        </p:nvSpPr>
        <p:spPr bwMode="auto">
          <a:xfrm>
            <a:off x="71438" y="142875"/>
            <a:ext cx="37147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2800">
                <a:latin typeface="휴먼모음T" panose="02030504000101010101" pitchFamily="18" charset="-127"/>
                <a:ea typeface="휴먼모음T" panose="02030504000101010101" pitchFamily="18" charset="-127"/>
              </a:rPr>
              <a:t>3. </a:t>
            </a:r>
            <a:r>
              <a:rPr lang="ko-KR" altLang="en-US" sz="2800">
                <a:latin typeface="휴먼모음T" panose="02030504000101010101" pitchFamily="18" charset="-127"/>
                <a:ea typeface="휴먼모음T" panose="02030504000101010101" pitchFamily="18" charset="-127"/>
              </a:rPr>
              <a:t>인 원 현 황</a:t>
            </a:r>
          </a:p>
        </p:txBody>
      </p:sp>
      <p:graphicFrame>
        <p:nvGraphicFramePr>
          <p:cNvPr id="31" name="Group 102">
            <a:extLst>
              <a:ext uri="{FF2B5EF4-FFF2-40B4-BE49-F238E27FC236}">
                <a16:creationId xmlns:a16="http://schemas.microsoft.com/office/drawing/2014/main" id="{E981CCE8-828E-4842-A1DA-26023875D6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4853058"/>
              </p:ext>
            </p:extLst>
          </p:nvPr>
        </p:nvGraphicFramePr>
        <p:xfrm>
          <a:off x="428625" y="836613"/>
          <a:ext cx="8247063" cy="5351465"/>
        </p:xfrm>
        <a:graphic>
          <a:graphicData uri="http://schemas.openxmlformats.org/drawingml/2006/table">
            <a:tbl>
              <a:tblPr/>
              <a:tblGrid>
                <a:gridCol w="1649413">
                  <a:extLst>
                    <a:ext uri="{9D8B030D-6E8A-4147-A177-3AD203B41FA5}">
                      <a16:colId xmlns:a16="http://schemas.microsoft.com/office/drawing/2014/main" val="3773020896"/>
                    </a:ext>
                  </a:extLst>
                </a:gridCol>
                <a:gridCol w="1649412">
                  <a:extLst>
                    <a:ext uri="{9D8B030D-6E8A-4147-A177-3AD203B41FA5}">
                      <a16:colId xmlns:a16="http://schemas.microsoft.com/office/drawing/2014/main" val="2161632674"/>
                    </a:ext>
                  </a:extLst>
                </a:gridCol>
                <a:gridCol w="1128713">
                  <a:extLst>
                    <a:ext uri="{9D8B030D-6E8A-4147-A177-3AD203B41FA5}">
                      <a16:colId xmlns:a16="http://schemas.microsoft.com/office/drawing/2014/main" val="1273097008"/>
                    </a:ext>
                  </a:extLst>
                </a:gridCol>
                <a:gridCol w="1603375">
                  <a:extLst>
                    <a:ext uri="{9D8B030D-6E8A-4147-A177-3AD203B41FA5}">
                      <a16:colId xmlns:a16="http://schemas.microsoft.com/office/drawing/2014/main" val="3039579062"/>
                    </a:ext>
                  </a:extLst>
                </a:gridCol>
                <a:gridCol w="2216150">
                  <a:extLst>
                    <a:ext uri="{9D8B030D-6E8A-4147-A177-3AD203B41FA5}">
                      <a16:colId xmlns:a16="http://schemas.microsoft.com/office/drawing/2014/main" val="1918778234"/>
                    </a:ext>
                  </a:extLst>
                </a:gridCol>
              </a:tblGrid>
              <a:tr h="422724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분     야</a:t>
                      </a:r>
                    </a:p>
                  </a:txBody>
                  <a:tcPr marL="91431" marR="91431" marT="45710" marB="45710" anchor="ctr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BEEF4"/>
                    </a:solidFill>
                  </a:tcPr>
                </a:tc>
                <a:tc grid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직             위</a:t>
                      </a:r>
                    </a:p>
                  </a:txBody>
                  <a:tcPr marL="91431" marR="91431" marT="45710" marB="4571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BEEF4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인     원</a:t>
                      </a:r>
                    </a:p>
                  </a:txBody>
                  <a:tcPr marL="91431" marR="91431" marT="45710" marB="4571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BEE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비    고</a:t>
                      </a:r>
                    </a:p>
                  </a:txBody>
                  <a:tcPr marL="91431" marR="91431" marT="45710" marB="4571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BEE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8344324"/>
                  </a:ext>
                </a:extLst>
              </a:tr>
              <a:tr h="409396">
                <a:tc rowSpan="7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관    리    직</a:t>
                      </a:r>
                    </a:p>
                  </a:txBody>
                  <a:tcPr marL="89992" marR="89992" marT="46790" marB="46790" vert="eaVert" anchor="ctr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사           장</a:t>
                      </a:r>
                    </a:p>
                  </a:txBody>
                  <a:tcPr marL="91431" marR="91431" marT="45710" marB="457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1</a:t>
                      </a:r>
                    </a:p>
                  </a:txBody>
                  <a:tcPr marL="91431" marR="91431" marT="45710" marB="4571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endParaRPr kumimoji="1" lang="ko-KR" altLang="ko-KR" sz="1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모음T" panose="02030504000101010101" pitchFamily="18" charset="-127"/>
                        <a:ea typeface="휴먼모음T" panose="02030504000101010101" pitchFamily="18" charset="-127"/>
                      </a:endParaRPr>
                    </a:p>
                  </a:txBody>
                  <a:tcPr marL="91431" marR="91431" marT="45710" marB="4571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0746093"/>
                  </a:ext>
                </a:extLst>
              </a:tr>
              <a:tr h="409396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endParaRPr kumimoji="1" lang="ko-KR" altLang="en-US" sz="13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모음T" panose="02030504000101010101" pitchFamily="18" charset="-127"/>
                        <a:ea typeface="휴먼모음T" panose="02030504000101010101" pitchFamily="18" charset="-127"/>
                      </a:endParaRPr>
                    </a:p>
                  </a:txBody>
                  <a:tcPr marL="89992" marR="89992" marT="46790" marB="46790" vert="eaVert" anchor="ctr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부           장</a:t>
                      </a:r>
                    </a:p>
                  </a:txBody>
                  <a:tcPr marL="91431" marR="91431" marT="45710" marB="457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0</a:t>
                      </a:r>
                    </a:p>
                  </a:txBody>
                  <a:tcPr marL="91431" marR="91431" marT="45710" marB="4571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endParaRPr kumimoji="1" lang="ko-KR" altLang="ko-KR" sz="1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모음T" panose="02030504000101010101" pitchFamily="18" charset="-127"/>
                        <a:ea typeface="휴먼모음T" panose="02030504000101010101" pitchFamily="18" charset="-127"/>
                      </a:endParaRPr>
                    </a:p>
                  </a:txBody>
                  <a:tcPr marL="91431" marR="91431" marT="45710" marB="4571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1520369"/>
                  </a:ext>
                </a:extLst>
              </a:tr>
              <a:tr h="409396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endParaRPr kumimoji="1" lang="ko-KR" altLang="en-US" sz="13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모음T" panose="02030504000101010101" pitchFamily="18" charset="-127"/>
                        <a:ea typeface="휴먼모음T" panose="02030504000101010101" pitchFamily="18" charset="-127"/>
                      </a:endParaRPr>
                    </a:p>
                  </a:txBody>
                  <a:tcPr marL="89992" marR="89992" marT="46790" marB="46790" vert="eaVert" anchor="ctr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차           장</a:t>
                      </a:r>
                    </a:p>
                  </a:txBody>
                  <a:tcPr marL="91431" marR="91431" marT="45710" marB="457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0</a:t>
                      </a:r>
                    </a:p>
                  </a:txBody>
                  <a:tcPr marL="91431" marR="91431" marT="45710" marB="4571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endParaRPr kumimoji="1" lang="ko-KR" altLang="ko-KR" sz="1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모음T" panose="02030504000101010101" pitchFamily="18" charset="-127"/>
                        <a:ea typeface="휴먼모음T" panose="02030504000101010101" pitchFamily="18" charset="-127"/>
                      </a:endParaRPr>
                    </a:p>
                  </a:txBody>
                  <a:tcPr marL="91431" marR="91431" marT="45710" marB="4571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6345918"/>
                  </a:ext>
                </a:extLst>
              </a:tr>
              <a:tr h="409396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endParaRPr kumimoji="1" lang="ko-KR" altLang="en-US" sz="13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모음T" panose="02030504000101010101" pitchFamily="18" charset="-127"/>
                        <a:ea typeface="휴먼모음T" panose="02030504000101010101" pitchFamily="18" charset="-127"/>
                      </a:endParaRPr>
                    </a:p>
                  </a:txBody>
                  <a:tcPr marL="89992" marR="89992" marT="46790" marB="46790" vert="eaVert" anchor="ctr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과           장</a:t>
                      </a:r>
                    </a:p>
                  </a:txBody>
                  <a:tcPr marL="91431" marR="91431" marT="45710" marB="457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1</a:t>
                      </a:r>
                    </a:p>
                  </a:txBody>
                  <a:tcPr marL="91431" marR="91431" marT="45710" marB="4571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endParaRPr kumimoji="1" lang="ko-KR" altLang="ko-KR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모음T" panose="02030504000101010101" pitchFamily="18" charset="-127"/>
                        <a:ea typeface="휴먼모음T" panose="02030504000101010101" pitchFamily="18" charset="-127"/>
                      </a:endParaRPr>
                    </a:p>
                  </a:txBody>
                  <a:tcPr marL="91431" marR="91431" marT="45710" marB="4571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8000028"/>
                  </a:ext>
                </a:extLst>
              </a:tr>
              <a:tr h="409396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endParaRPr kumimoji="1" lang="ko-KR" altLang="en-US" sz="13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모음T" panose="02030504000101010101" pitchFamily="18" charset="-127"/>
                        <a:ea typeface="휴먼모음T" panose="02030504000101010101" pitchFamily="18" charset="-127"/>
                      </a:endParaRPr>
                    </a:p>
                  </a:txBody>
                  <a:tcPr marL="89992" marR="89992" marT="46790" marB="46790" vert="eaVert" anchor="ctr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대           리</a:t>
                      </a:r>
                    </a:p>
                  </a:txBody>
                  <a:tcPr marL="91431" marR="91431" marT="45710" marB="457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0</a:t>
                      </a:r>
                    </a:p>
                  </a:txBody>
                  <a:tcPr marL="91431" marR="91431" marT="45710" marB="4571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endParaRPr kumimoji="1" lang="ko-KR" altLang="ko-KR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모음T" panose="02030504000101010101" pitchFamily="18" charset="-127"/>
                        <a:ea typeface="휴먼모음T" panose="02030504000101010101" pitchFamily="18" charset="-127"/>
                      </a:endParaRPr>
                    </a:p>
                  </a:txBody>
                  <a:tcPr marL="91431" marR="91431" marT="45710" marB="4571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9485393"/>
                  </a:ext>
                </a:extLst>
              </a:tr>
              <a:tr h="409396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endParaRPr kumimoji="1" lang="ko-KR" altLang="en-US" sz="13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모음T" panose="02030504000101010101" pitchFamily="18" charset="-127"/>
                        <a:ea typeface="휴먼모음T" panose="02030504000101010101" pitchFamily="18" charset="-127"/>
                      </a:endParaRPr>
                    </a:p>
                  </a:txBody>
                  <a:tcPr marL="89992" marR="89992" marT="46790" marB="46790" vert="eaVert" anchor="ctr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사          원</a:t>
                      </a:r>
                    </a:p>
                  </a:txBody>
                  <a:tcPr marL="91431" marR="91431" marT="45710" marB="457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0</a:t>
                      </a:r>
                    </a:p>
                  </a:txBody>
                  <a:tcPr marL="91431" marR="91431" marT="45710" marB="4571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endParaRPr kumimoji="1" lang="ko-KR" altLang="ko-KR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모음T" panose="02030504000101010101" pitchFamily="18" charset="-127"/>
                        <a:ea typeface="휴먼모음T" panose="02030504000101010101" pitchFamily="18" charset="-127"/>
                      </a:endParaRPr>
                    </a:p>
                  </a:txBody>
                  <a:tcPr marL="91431" marR="91431" marT="45710" marB="4571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4165226"/>
                  </a:ext>
                </a:extLst>
              </a:tr>
              <a:tr h="380833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endParaRPr kumimoji="1" lang="ko-KR" altLang="en-US" sz="13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모음T" panose="02030504000101010101" pitchFamily="18" charset="-127"/>
                        <a:ea typeface="휴먼모음T" panose="02030504000101010101" pitchFamily="18" charset="-127"/>
                      </a:endParaRPr>
                    </a:p>
                  </a:txBody>
                  <a:tcPr marL="89992" marR="89992" marT="46790" marB="46790" vert="eaVert" anchor="ctr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       </a:t>
                      </a:r>
                      <a:r>
                        <a:rPr kumimoji="0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소          계</a:t>
                      </a:r>
                    </a:p>
                  </a:txBody>
                  <a:tcPr marL="91431" marR="91431" marT="45710" marB="457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2</a:t>
                      </a:r>
                    </a:p>
                  </a:txBody>
                  <a:tcPr marL="91431" marR="91431" marT="45710" marB="4571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endParaRPr kumimoji="1" lang="ko-KR" altLang="ko-KR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모음T" panose="02030504000101010101" pitchFamily="18" charset="-127"/>
                        <a:ea typeface="휴먼모음T" panose="02030504000101010101" pitchFamily="18" charset="-127"/>
                      </a:endParaRPr>
                    </a:p>
                  </a:txBody>
                  <a:tcPr marL="91431" marR="91431" marT="45710" marB="4571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7588531"/>
                  </a:ext>
                </a:extLst>
              </a:tr>
              <a:tr h="422724">
                <a:tc rowSpan="4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생  산  직</a:t>
                      </a:r>
                    </a:p>
                  </a:txBody>
                  <a:tcPr marL="89992" marR="89992" marT="46790" marB="46790" vert="eaVert" anchor="ctr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kumimoji="0" lang="en-US" altLang="ko-K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       </a:t>
                      </a:r>
                      <a:r>
                        <a:rPr kumimoji="0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조          장</a:t>
                      </a:r>
                      <a:endParaRPr lang="ko-KR" altLang="en-US" sz="1400" dirty="0">
                        <a:latin typeface="휴먼모음T" panose="02030504000101010101" pitchFamily="18" charset="-127"/>
                        <a:ea typeface="휴먼모음T" panose="02030504000101010101" pitchFamily="18" charset="-127"/>
                      </a:endParaRPr>
                    </a:p>
                  </a:txBody>
                  <a:tcPr marL="91431" marR="91431" marT="45710" marB="4571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       </a:t>
                      </a:r>
                      <a:r>
                        <a:rPr kumimoji="1" lang="en-US" altLang="ko-K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0</a:t>
                      </a:r>
                    </a:p>
                  </a:txBody>
                  <a:tcPr marL="91431" marR="91431" marT="45710" marB="4571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sz="1400" dirty="0">
                        <a:latin typeface="휴먼모음T" panose="02030504000101010101" pitchFamily="18" charset="-127"/>
                        <a:ea typeface="휴먼모음T" panose="02030504000101010101" pitchFamily="18" charset="-127"/>
                      </a:endParaRPr>
                    </a:p>
                  </a:txBody>
                  <a:tcPr marL="91431" marR="91431" marT="45710" marB="4571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8829706"/>
                  </a:ext>
                </a:extLst>
              </a:tr>
              <a:tr h="422724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endParaRPr kumimoji="1" lang="ko-KR" altLang="en-US" sz="13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모음T" panose="02030504000101010101" pitchFamily="18" charset="-127"/>
                        <a:ea typeface="휴먼모음T" panose="02030504000101010101" pitchFamily="18" charset="-127"/>
                      </a:endParaRPr>
                    </a:p>
                  </a:txBody>
                  <a:tcPr marL="89992" marR="89992" marT="46790" marB="46790" vert="eaVert" anchor="ctr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사     원</a:t>
                      </a:r>
                    </a:p>
                  </a:txBody>
                  <a:tcPr marL="91431" marR="91431" marT="45710" marB="4571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남</a:t>
                      </a:r>
                    </a:p>
                  </a:txBody>
                  <a:tcPr marL="91431" marR="91431" marT="45710" marB="4571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5</a:t>
                      </a:r>
                    </a:p>
                  </a:txBody>
                  <a:tcPr marL="91431" marR="91431" marT="45710" marB="4571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endParaRPr kumimoji="1" lang="ko-KR" altLang="ko-KR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모음T" panose="02030504000101010101" pitchFamily="18" charset="-127"/>
                        <a:ea typeface="휴먼모음T" panose="02030504000101010101" pitchFamily="18" charset="-127"/>
                      </a:endParaRPr>
                    </a:p>
                  </a:txBody>
                  <a:tcPr marL="91431" marR="91431" marT="45710" marB="4571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6504085"/>
                  </a:ext>
                </a:extLst>
              </a:tr>
              <a:tr h="438719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endParaRPr kumimoji="1" lang="ko-KR" altLang="en-US" sz="13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모음T" panose="02030504000101010101" pitchFamily="18" charset="-127"/>
                        <a:ea typeface="휴먼모음T" panose="02030504000101010101" pitchFamily="18" charset="-127"/>
                      </a:endParaRPr>
                    </a:p>
                  </a:txBody>
                  <a:tcPr marL="89992" marR="89992" marT="46790" marB="46790" vert="eaVert" anchor="ctr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여</a:t>
                      </a:r>
                    </a:p>
                  </a:txBody>
                  <a:tcPr marL="91431" marR="91431" marT="45710" marB="45710" anchor="ctr" horzOverflow="overflow"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2</a:t>
                      </a:r>
                    </a:p>
                  </a:txBody>
                  <a:tcPr marL="91431" marR="91431" marT="45710" marB="4571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endParaRPr kumimoji="1" lang="ko-KR" altLang="ko-KR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모음T" panose="02030504000101010101" pitchFamily="18" charset="-127"/>
                        <a:ea typeface="휴먼모음T" panose="02030504000101010101" pitchFamily="18" charset="-127"/>
                      </a:endParaRPr>
                    </a:p>
                  </a:txBody>
                  <a:tcPr marL="91431" marR="91431" marT="45710" marB="4571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5444205"/>
                  </a:ext>
                </a:extLst>
              </a:tr>
              <a:tr h="369408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endParaRPr kumimoji="1" lang="ko-KR" altLang="en-US" sz="13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모음T" panose="02030504000101010101" pitchFamily="18" charset="-127"/>
                        <a:ea typeface="휴먼모음T" panose="02030504000101010101" pitchFamily="18" charset="-127"/>
                      </a:endParaRPr>
                    </a:p>
                  </a:txBody>
                  <a:tcPr marL="89992" marR="89992" marT="46790" marB="46790" vert="eaVert" anchor="ctr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       소     계</a:t>
                      </a:r>
                    </a:p>
                  </a:txBody>
                  <a:tcPr marL="91431" marR="91431" marT="45710" marB="4571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7</a:t>
                      </a:r>
                    </a:p>
                  </a:txBody>
                  <a:tcPr marL="91431" marR="91431" marT="45710" marB="4571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endParaRPr kumimoji="1" lang="ko-KR" altLang="ko-KR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모음T" panose="02030504000101010101" pitchFamily="18" charset="-127"/>
                        <a:ea typeface="휴먼모음T" panose="02030504000101010101" pitchFamily="18" charset="-127"/>
                      </a:endParaRPr>
                    </a:p>
                  </a:txBody>
                  <a:tcPr marL="91431" marR="91431" marT="45710" marB="4571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8737067"/>
                  </a:ext>
                </a:extLst>
              </a:tr>
              <a:tr h="437957">
                <a:tc gridSpan="3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총               원</a:t>
                      </a:r>
                    </a:p>
                  </a:txBody>
                  <a:tcPr marL="91431" marR="91431" marT="45710" marB="45710" anchor="ctr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9</a:t>
                      </a:r>
                    </a:p>
                  </a:txBody>
                  <a:tcPr marL="91431" marR="91431" marT="45710" marB="4571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endParaRPr kumimoji="1" lang="ko-KR" altLang="ko-KR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모음T" panose="02030504000101010101" pitchFamily="18" charset="-127"/>
                        <a:ea typeface="휴먼모음T" panose="02030504000101010101" pitchFamily="18" charset="-127"/>
                      </a:endParaRPr>
                    </a:p>
                  </a:txBody>
                  <a:tcPr marL="91431" marR="91431" marT="45710" marB="4571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2307998"/>
                  </a:ext>
                </a:extLst>
              </a:tr>
            </a:tbl>
          </a:graphicData>
        </a:graphic>
      </p:graphicFrame>
      <p:sp>
        <p:nvSpPr>
          <p:cNvPr id="5" name="바닥글 개체 틀 5">
            <a:extLst>
              <a:ext uri="{FF2B5EF4-FFF2-40B4-BE49-F238E27FC236}">
                <a16:creationId xmlns:a16="http://schemas.microsoft.com/office/drawing/2014/main" id="{56855C94-B727-4094-AACB-0AD8C2D5D469}"/>
              </a:ext>
            </a:extLst>
          </p:cNvPr>
          <p:cNvSpPr txBox="1">
            <a:spLocks/>
          </p:cNvSpPr>
          <p:nvPr/>
        </p:nvSpPr>
        <p:spPr>
          <a:xfrm>
            <a:off x="6407539" y="92843"/>
            <a:ext cx="2844981" cy="642942"/>
          </a:xfrm>
          <a:prstGeom prst="rect">
            <a:avLst/>
          </a:prstGeom>
        </p:spPr>
        <p:txBody>
          <a:bodyPr anchor="ctr"/>
          <a:lstStyle/>
          <a:p>
            <a:pPr algn="ctr" eaLnBrk="1" latinLnBrk="1" hangingPunct="1">
              <a:defRPr/>
            </a:pPr>
            <a:r>
              <a:rPr kumimoji="0" lang="en-US" altLang="ko-KR" sz="14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anose="020B0A04020102020204" pitchFamily="34" charset="0"/>
              </a:rPr>
              <a:t>G</a:t>
            </a:r>
            <a:r>
              <a:rPr kumimoji="0" lang="en-US" altLang="ko-KR" sz="14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Segoe UI Black" panose="020B0A02040204020203" pitchFamily="34" charset="0"/>
                <a:cs typeface="Calibri" panose="020F0502020204030204" pitchFamily="34" charset="0"/>
              </a:rPr>
              <a:t>lobal</a:t>
            </a:r>
            <a:r>
              <a:rPr kumimoji="0" lang="en-US" altLang="ko-KR" sz="14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anose="020B0A04020102020204" pitchFamily="34" charset="0"/>
                <a:ea typeface="Segoe UI Black" panose="020B0A02040204020203" pitchFamily="34" charset="0"/>
                <a:cs typeface="Calibri" panose="020F0502020204030204" pitchFamily="34" charset="0"/>
              </a:rPr>
              <a:t> </a:t>
            </a:r>
            <a:r>
              <a:rPr kumimoji="0" lang="en-US" altLang="ko-KR" sz="14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anose="020B0A04020102020204" pitchFamily="34" charset="0"/>
              </a:rPr>
              <a:t>S</a:t>
            </a:r>
            <a:r>
              <a:rPr kumimoji="0" lang="en-US" altLang="ko-KR" sz="14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anose="020B0A04020102020204" pitchFamily="34" charset="0"/>
              </a:rPr>
              <a:t>pecial </a:t>
            </a:r>
            <a:r>
              <a:rPr kumimoji="0" lang="en-US" altLang="ko-KR" sz="14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anose="020B0A04020102020204" pitchFamily="34" charset="0"/>
              </a:rPr>
              <a:t>E</a:t>
            </a:r>
            <a:r>
              <a:rPr kumimoji="0" lang="en-US" altLang="ko-KR" sz="14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anose="020B0A04020102020204" pitchFamily="34" charset="0"/>
              </a:rPr>
              <a:t>lastomer</a:t>
            </a:r>
            <a:endParaRPr kumimoji="0" lang="ko-KR" altLang="en-US" sz="14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1118C66D-AD1C-4AC4-9B1D-BA781F250D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" y="6448251"/>
            <a:ext cx="9144000" cy="365125"/>
          </a:xfrm>
          <a:solidFill>
            <a:srgbClr val="B0E6FC"/>
          </a:solidFill>
        </p:spPr>
        <p:txBody>
          <a:bodyPr/>
          <a:lstStyle/>
          <a:p>
            <a:pPr>
              <a:defRPr/>
            </a:pPr>
            <a:r>
              <a:rPr lang="ko-KR" altLang="en-US" dirty="0">
                <a:solidFill>
                  <a:schemeClr val="tx1"/>
                </a:solidFill>
              </a:rPr>
              <a:t>                   지에스이                                                                                                      </a:t>
            </a:r>
            <a:r>
              <a:rPr lang="en-US" altLang="ko-KR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anose="020B0A04020102020204" pitchFamily="34" charset="0"/>
              </a:rPr>
              <a:t>G</a:t>
            </a:r>
            <a:r>
              <a:rPr lang="en-US" altLang="ko-KR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Segoe UI Black" panose="020B0A02040204020203" pitchFamily="34" charset="0"/>
                <a:cs typeface="Calibri" panose="020F0502020204030204" pitchFamily="34" charset="0"/>
              </a:rPr>
              <a:t>lobal</a:t>
            </a:r>
            <a:r>
              <a:rPr lang="en-US" altLang="ko-KR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anose="020B0A04020102020204" pitchFamily="34" charset="0"/>
                <a:ea typeface="Segoe UI Black" panose="020B0A02040204020203" pitchFamily="34" charset="0"/>
                <a:cs typeface="Calibri" panose="020F0502020204030204" pitchFamily="34" charset="0"/>
              </a:rPr>
              <a:t> </a:t>
            </a:r>
            <a:r>
              <a:rPr lang="en-US" altLang="ko-KR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anose="020B0A04020102020204" pitchFamily="34" charset="0"/>
              </a:rPr>
              <a:t>Special Elastomer </a:t>
            </a:r>
            <a:r>
              <a:rPr lang="en-US" altLang="ko-KR" dirty="0">
                <a:solidFill>
                  <a:schemeClr val="tx1"/>
                </a:solidFill>
              </a:rPr>
              <a:t>Co. LTD..  6</a:t>
            </a:r>
            <a:endParaRPr lang="ko-KR" altLang="en-US" dirty="0">
              <a:solidFill>
                <a:schemeClr val="tx1"/>
              </a:solidFill>
            </a:endParaRPr>
          </a:p>
        </p:txBody>
      </p:sp>
      <p:grpSp>
        <p:nvGrpSpPr>
          <p:cNvPr id="25676" name="그룹 25"/>
          <p:cNvGrpSpPr>
            <a:grpSpLocks/>
          </p:cNvGrpSpPr>
          <p:nvPr/>
        </p:nvGrpSpPr>
        <p:grpSpPr bwMode="auto">
          <a:xfrm>
            <a:off x="179388" y="6396038"/>
            <a:ext cx="1279525" cy="428625"/>
            <a:chOff x="0" y="0"/>
            <a:chExt cx="933449" cy="657225"/>
          </a:xfrm>
        </p:grpSpPr>
        <p:sp>
          <p:nvSpPr>
            <p:cNvPr id="8" name="직사각형 7">
              <a:extLst>
                <a:ext uri="{FF2B5EF4-FFF2-40B4-BE49-F238E27FC236}">
                  <a16:creationId xmlns:a16="http://schemas.microsoft.com/office/drawing/2014/main" id="{01514A69-E2A5-4722-B0D4-CFF8B00B99BC}"/>
                </a:ext>
              </a:extLst>
            </p:cNvPr>
            <p:cNvSpPr/>
            <p:nvPr/>
          </p:nvSpPr>
          <p:spPr>
            <a:xfrm>
              <a:off x="0" y="0"/>
              <a:ext cx="933449" cy="657225"/>
            </a:xfrm>
            <a:prstGeom prst="rect">
              <a:avLst/>
            </a:prstGeom>
            <a:noFill/>
          </p:spPr>
          <p:txBody>
            <a:bodyPr wrap="none" anchor="ctr"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latinLnBrk="1" hangingPunct="1">
                <a:defRPr/>
              </a:pPr>
              <a:r>
                <a:rPr lang="en-US" altLang="ko-KR" sz="3200" dirty="0">
                  <a:ln w="11430"/>
                  <a:gradFill>
                    <a:gsLst>
                      <a:gs pos="0">
                        <a:schemeClr val="accent2">
                          <a:tint val="70000"/>
                          <a:satMod val="245000"/>
                        </a:schemeClr>
                      </a:gs>
                      <a:gs pos="75000">
                        <a:schemeClr val="accent2">
                          <a:tint val="90000"/>
                          <a:shade val="60000"/>
                          <a:satMod val="240000"/>
                        </a:schemeClr>
                      </a:gs>
                      <a:gs pos="100000">
                        <a:schemeClr val="accent2">
                          <a:tint val="100000"/>
                          <a:shade val="50000"/>
                          <a:satMod val="240000"/>
                        </a:schemeClr>
                      </a:gs>
                    </a:gsLst>
                    <a:lin ang="5400000"/>
                  </a:gra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latin typeface="HY수평선B" panose="02030600000101010101" pitchFamily="18" charset="-127"/>
                  <a:ea typeface="HY수평선B" panose="02030600000101010101" pitchFamily="18" charset="-127"/>
                </a:rPr>
                <a:t>G</a:t>
              </a:r>
              <a:r>
                <a:rPr lang="en-US" altLang="ko-KR" sz="3200" dirty="0">
                  <a:ln w="11430"/>
                  <a:solidFill>
                    <a:srgbClr val="0070C0"/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latin typeface="HY수평선B" panose="02030600000101010101" pitchFamily="18" charset="-127"/>
                  <a:ea typeface="HY수평선B" panose="02030600000101010101" pitchFamily="18" charset="-127"/>
                </a:rPr>
                <a:t>E</a:t>
              </a:r>
            </a:p>
          </p:txBody>
        </p:sp>
        <p:sp>
          <p:nvSpPr>
            <p:cNvPr id="25678" name="모서리가 둥근 직사각형 6"/>
            <p:cNvSpPr>
              <a:spLocks noChangeArrowheads="1"/>
            </p:cNvSpPr>
            <p:nvPr/>
          </p:nvSpPr>
          <p:spPr bwMode="auto">
            <a:xfrm>
              <a:off x="355600" y="269931"/>
              <a:ext cx="296333" cy="258195"/>
            </a:xfrm>
            <a:prstGeom prst="roundRect">
              <a:avLst>
                <a:gd name="adj" fmla="val 16667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8288" tIns="0" rIns="0" bIns="0" anchor="ctr"/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ko-KR" sz="1600">
                  <a:solidFill>
                    <a:srgbClr val="FFFF00"/>
                  </a:solidFill>
                  <a:latin typeface="HY수평선B" pitchFamily="18" charset="-127"/>
                  <a:ea typeface="HY수평선B" pitchFamily="18" charset="-127"/>
                </a:rPr>
                <a:t>S</a:t>
              </a:r>
              <a:endParaRPr lang="ko-KR" altLang="en-US" sz="1600">
                <a:solidFill>
                  <a:srgbClr val="FFFF00"/>
                </a:solidFill>
                <a:latin typeface="HY수평선B" pitchFamily="18" charset="-127"/>
                <a:ea typeface="HY수평선B" pitchFamily="18" charset="-127"/>
              </a:endParaRPr>
            </a:p>
          </p:txBody>
        </p:sp>
      </p:grp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6F9FC"/>
            </a:gs>
            <a:gs pos="50999">
              <a:srgbClr val="F6F9FC"/>
            </a:gs>
            <a:gs pos="74001">
              <a:srgbClr val="B0C6E1"/>
            </a:gs>
            <a:gs pos="83000">
              <a:srgbClr val="B0C6E1"/>
            </a:gs>
            <a:gs pos="100000">
              <a:srgbClr val="CAD9E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빗면 86">
            <a:extLst>
              <a:ext uri="{FF2B5EF4-FFF2-40B4-BE49-F238E27FC236}">
                <a16:creationId xmlns:a16="http://schemas.microsoft.com/office/drawing/2014/main" id="{E3D8E553-8271-4CFF-A539-8246C5EFBDA6}"/>
              </a:ext>
            </a:extLst>
          </p:cNvPr>
          <p:cNvSpPr/>
          <p:nvPr/>
        </p:nvSpPr>
        <p:spPr>
          <a:xfrm>
            <a:off x="3857625" y="1401763"/>
            <a:ext cx="1428750" cy="571500"/>
          </a:xfrm>
          <a:prstGeom prst="bevel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r>
              <a:rPr lang="ko-KR" altLang="en-US" sz="1400" dirty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대   표</a:t>
            </a:r>
          </a:p>
        </p:txBody>
      </p:sp>
      <p:cxnSp>
        <p:nvCxnSpPr>
          <p:cNvPr id="13" name="직선 연결선 12">
            <a:extLst>
              <a:ext uri="{FF2B5EF4-FFF2-40B4-BE49-F238E27FC236}">
                <a16:creationId xmlns:a16="http://schemas.microsoft.com/office/drawing/2014/main" id="{67B4AC41-C158-4AA0-B7A3-E0CA468D422A}"/>
              </a:ext>
            </a:extLst>
          </p:cNvPr>
          <p:cNvCxnSpPr/>
          <p:nvPr/>
        </p:nvCxnSpPr>
        <p:spPr>
          <a:xfrm>
            <a:off x="0" y="714375"/>
            <a:ext cx="9144000" cy="1588"/>
          </a:xfrm>
          <a:prstGeom prst="line">
            <a:avLst/>
          </a:prstGeom>
          <a:ln w="31750">
            <a:solidFill>
              <a:schemeClr val="accent4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652" name="TextBox 34"/>
          <p:cNvSpPr txBox="1">
            <a:spLocks noChangeArrowheads="1"/>
          </p:cNvSpPr>
          <p:nvPr/>
        </p:nvSpPr>
        <p:spPr bwMode="auto">
          <a:xfrm>
            <a:off x="71438" y="142875"/>
            <a:ext cx="37147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2800">
                <a:latin typeface="휴먼모음T" panose="02030504000101010101" pitchFamily="18" charset="-127"/>
                <a:ea typeface="휴먼모음T" panose="02030504000101010101" pitchFamily="18" charset="-127"/>
              </a:rPr>
              <a:t>4. </a:t>
            </a:r>
            <a:r>
              <a:rPr lang="ko-KR" altLang="en-US" sz="2800">
                <a:latin typeface="휴먼모음T" panose="02030504000101010101" pitchFamily="18" charset="-127"/>
                <a:ea typeface="휴먼모음T" panose="02030504000101010101" pitchFamily="18" charset="-127"/>
              </a:rPr>
              <a:t>조 직 도</a:t>
            </a:r>
          </a:p>
        </p:txBody>
      </p:sp>
      <p:sp>
        <p:nvSpPr>
          <p:cNvPr id="27653" name="Text Box 148"/>
          <p:cNvSpPr txBox="1">
            <a:spLocks noChangeArrowheads="1"/>
          </p:cNvSpPr>
          <p:nvPr/>
        </p:nvSpPr>
        <p:spPr bwMode="auto">
          <a:xfrm>
            <a:off x="3249613" y="4256088"/>
            <a:ext cx="401637" cy="1441450"/>
          </a:xfrm>
          <a:prstGeom prst="rect">
            <a:avLst/>
          </a:prstGeom>
          <a:solidFill>
            <a:srgbClr val="D1F7D7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vert="eaVert" anchor="ctr"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ko-KR" altLang="en-US" sz="1400" b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생   산   반</a:t>
            </a:r>
          </a:p>
        </p:txBody>
      </p:sp>
      <p:sp>
        <p:nvSpPr>
          <p:cNvPr id="27654" name="Text Box 149"/>
          <p:cNvSpPr txBox="1">
            <a:spLocks noChangeArrowheads="1"/>
          </p:cNvSpPr>
          <p:nvPr/>
        </p:nvSpPr>
        <p:spPr bwMode="auto">
          <a:xfrm>
            <a:off x="4008438" y="4264025"/>
            <a:ext cx="400050" cy="1441450"/>
          </a:xfrm>
          <a:prstGeom prst="rect">
            <a:avLst/>
          </a:prstGeom>
          <a:solidFill>
            <a:srgbClr val="D1F7D7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vert="eaVert" anchor="ctr"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ko-KR" altLang="en-US" sz="1400" b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사   상   반</a:t>
            </a:r>
          </a:p>
        </p:txBody>
      </p:sp>
      <p:sp>
        <p:nvSpPr>
          <p:cNvPr id="27655" name="Text Box 150"/>
          <p:cNvSpPr txBox="1">
            <a:spLocks noChangeArrowheads="1"/>
          </p:cNvSpPr>
          <p:nvPr/>
        </p:nvSpPr>
        <p:spPr bwMode="auto">
          <a:xfrm>
            <a:off x="7267575" y="4248150"/>
            <a:ext cx="400050" cy="1441450"/>
          </a:xfrm>
          <a:prstGeom prst="rect">
            <a:avLst/>
          </a:prstGeom>
          <a:solidFill>
            <a:srgbClr val="D1F7D7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vert="eaVert" anchor="ctr"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ko-KR" altLang="en-US" sz="1400" b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개        발</a:t>
            </a:r>
          </a:p>
        </p:txBody>
      </p:sp>
      <p:sp>
        <p:nvSpPr>
          <p:cNvPr id="27656" name="Text Box 151"/>
          <p:cNvSpPr txBox="1">
            <a:spLocks noChangeArrowheads="1"/>
          </p:cNvSpPr>
          <p:nvPr/>
        </p:nvSpPr>
        <p:spPr bwMode="auto">
          <a:xfrm>
            <a:off x="8027988" y="4251325"/>
            <a:ext cx="400050" cy="1441450"/>
          </a:xfrm>
          <a:prstGeom prst="rect">
            <a:avLst/>
          </a:prstGeom>
          <a:solidFill>
            <a:srgbClr val="D1F7D7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vert="eaVert" anchor="ctr"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ko-KR" altLang="en-US" sz="1400" b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생  산  기  술</a:t>
            </a:r>
          </a:p>
        </p:txBody>
      </p:sp>
      <p:sp>
        <p:nvSpPr>
          <p:cNvPr id="27657" name="Text Box 154"/>
          <p:cNvSpPr txBox="1">
            <a:spLocks noChangeArrowheads="1"/>
          </p:cNvSpPr>
          <p:nvPr/>
        </p:nvSpPr>
        <p:spPr bwMode="auto">
          <a:xfrm>
            <a:off x="5305425" y="4264025"/>
            <a:ext cx="400050" cy="1441450"/>
          </a:xfrm>
          <a:prstGeom prst="rect">
            <a:avLst/>
          </a:prstGeom>
          <a:solidFill>
            <a:srgbClr val="D1F7D7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vert="eaVert" anchor="ctr"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ko-KR" altLang="en-US" sz="1400" b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수 입 검 사</a:t>
            </a:r>
          </a:p>
        </p:txBody>
      </p:sp>
      <p:sp>
        <p:nvSpPr>
          <p:cNvPr id="27658" name="Text Box 155"/>
          <p:cNvSpPr txBox="1">
            <a:spLocks noChangeArrowheads="1"/>
          </p:cNvSpPr>
          <p:nvPr/>
        </p:nvSpPr>
        <p:spPr bwMode="auto">
          <a:xfrm>
            <a:off x="6062663" y="4264025"/>
            <a:ext cx="400050" cy="1441450"/>
          </a:xfrm>
          <a:prstGeom prst="rect">
            <a:avLst/>
          </a:prstGeom>
          <a:solidFill>
            <a:srgbClr val="D1F7D7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vert="eaVert" anchor="ctr"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ko-KR" altLang="en-US" sz="1400" b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품 질 보 증</a:t>
            </a:r>
          </a:p>
        </p:txBody>
      </p:sp>
      <p:sp>
        <p:nvSpPr>
          <p:cNvPr id="27659" name="Text Box 135"/>
          <p:cNvSpPr txBox="1">
            <a:spLocks noChangeArrowheads="1"/>
          </p:cNvSpPr>
          <p:nvPr/>
        </p:nvSpPr>
        <p:spPr bwMode="auto">
          <a:xfrm>
            <a:off x="3692525" y="2755900"/>
            <a:ext cx="144145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ko-KR" altLang="en-US" sz="1400">
                <a:solidFill>
                  <a:schemeClr val="bg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공  장  장</a:t>
            </a:r>
          </a:p>
        </p:txBody>
      </p:sp>
      <p:cxnSp>
        <p:nvCxnSpPr>
          <p:cNvPr id="110" name="직선 연결선 109">
            <a:extLst>
              <a:ext uri="{FF2B5EF4-FFF2-40B4-BE49-F238E27FC236}">
                <a16:creationId xmlns:a16="http://schemas.microsoft.com/office/drawing/2014/main" id="{755D7629-1747-4227-BA15-8994D2DB3468}"/>
              </a:ext>
            </a:extLst>
          </p:cNvPr>
          <p:cNvCxnSpPr>
            <a:cxnSpLocks/>
            <a:stCxn id="87" idx="2"/>
          </p:cNvCxnSpPr>
          <p:nvPr/>
        </p:nvCxnSpPr>
        <p:spPr>
          <a:xfrm>
            <a:off x="4572000" y="1973263"/>
            <a:ext cx="0" cy="51752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4" name="빗면 113">
            <a:extLst>
              <a:ext uri="{FF2B5EF4-FFF2-40B4-BE49-F238E27FC236}">
                <a16:creationId xmlns:a16="http://schemas.microsoft.com/office/drawing/2014/main" id="{472F19A4-5D5C-402E-81C0-49C607A171CB}"/>
              </a:ext>
            </a:extLst>
          </p:cNvPr>
          <p:cNvSpPr/>
          <p:nvPr/>
        </p:nvSpPr>
        <p:spPr>
          <a:xfrm>
            <a:off x="3270250" y="3068638"/>
            <a:ext cx="1143000" cy="523875"/>
          </a:xfrm>
          <a:prstGeom prst="bevel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r>
              <a:rPr lang="ko-KR" altLang="en-US" sz="1400" dirty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생 산 팀</a:t>
            </a:r>
          </a:p>
        </p:txBody>
      </p:sp>
      <p:sp>
        <p:nvSpPr>
          <p:cNvPr id="179" name="모서리가 둥근 직사각형 178">
            <a:extLst>
              <a:ext uri="{FF2B5EF4-FFF2-40B4-BE49-F238E27FC236}">
                <a16:creationId xmlns:a16="http://schemas.microsoft.com/office/drawing/2014/main" id="{BEC66870-DF7F-4181-8543-FD6793C95B07}"/>
              </a:ext>
            </a:extLst>
          </p:cNvPr>
          <p:cNvSpPr/>
          <p:nvPr/>
        </p:nvSpPr>
        <p:spPr bwMode="auto">
          <a:xfrm>
            <a:off x="557213" y="1168400"/>
            <a:ext cx="8262937" cy="4849813"/>
          </a:xfrm>
          <a:prstGeom prst="roundRect">
            <a:avLst>
              <a:gd name="adj" fmla="val 5453"/>
            </a:avLst>
          </a:prstGeom>
          <a:noFill/>
          <a:ln w="28575" algn="ctr">
            <a:solidFill>
              <a:srgbClr val="000000"/>
            </a:solidFill>
            <a:miter lim="800000"/>
            <a:headEnd/>
            <a:tailEnd/>
          </a:ln>
          <a:effectLst/>
          <a:scene3d>
            <a:camera prst="legacyPerspectiveTop"/>
            <a:lightRig rig="legacyFlat3" dir="r"/>
          </a:scene3d>
          <a:sp3d prstMaterial="legacyMatte">
            <a:bevelT w="13500" h="13500" prst="angle"/>
            <a:bevelB w="13500" h="13500" prst="angle"/>
            <a:extrusionClr>
              <a:srgbClr val="FFFFCC"/>
            </a:extrusionClr>
          </a:sp3d>
        </p:spPr>
        <p:txBody>
          <a:bodyPr wrap="none" anchor="ctr">
            <a:flatTx/>
          </a:bodyPr>
          <a:lstStyle/>
          <a:p>
            <a:pPr algn="ctr" eaLnBrk="1" latinLnBrk="1" hangingPunct="1">
              <a:lnSpc>
                <a:spcPct val="80000"/>
              </a:lnSpc>
              <a:spcBef>
                <a:spcPct val="50000"/>
              </a:spcBef>
              <a:defRPr/>
            </a:pPr>
            <a:endParaRPr lang="ko-KR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7663" name="Text Box 145"/>
          <p:cNvSpPr txBox="1">
            <a:spLocks noChangeArrowheads="1"/>
          </p:cNvSpPr>
          <p:nvPr/>
        </p:nvSpPr>
        <p:spPr bwMode="auto">
          <a:xfrm>
            <a:off x="912813" y="4248150"/>
            <a:ext cx="401637" cy="1441450"/>
          </a:xfrm>
          <a:prstGeom prst="rect">
            <a:avLst/>
          </a:prstGeom>
          <a:solidFill>
            <a:srgbClr val="D1F7D7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vert="eaVert" anchor="ctr"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ko-KR" altLang="en-US" sz="1400" b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총        무</a:t>
            </a:r>
          </a:p>
        </p:txBody>
      </p:sp>
      <p:sp>
        <p:nvSpPr>
          <p:cNvPr id="27664" name="Text Box 146"/>
          <p:cNvSpPr txBox="1">
            <a:spLocks noChangeArrowheads="1"/>
          </p:cNvSpPr>
          <p:nvPr/>
        </p:nvSpPr>
        <p:spPr bwMode="auto">
          <a:xfrm>
            <a:off x="1589088" y="4246563"/>
            <a:ext cx="400050" cy="1441450"/>
          </a:xfrm>
          <a:prstGeom prst="rect">
            <a:avLst/>
          </a:prstGeom>
          <a:solidFill>
            <a:srgbClr val="D1F7D7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vert="eaVert" anchor="ctr"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ko-KR" altLang="en-US" sz="1400" b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영        업</a:t>
            </a:r>
          </a:p>
        </p:txBody>
      </p:sp>
      <p:sp>
        <p:nvSpPr>
          <p:cNvPr id="27665" name="Text Box 147"/>
          <p:cNvSpPr txBox="1">
            <a:spLocks noChangeArrowheads="1"/>
          </p:cNvSpPr>
          <p:nvPr/>
        </p:nvSpPr>
        <p:spPr bwMode="auto">
          <a:xfrm>
            <a:off x="2273300" y="4264025"/>
            <a:ext cx="401638" cy="1441450"/>
          </a:xfrm>
          <a:prstGeom prst="rect">
            <a:avLst/>
          </a:prstGeom>
          <a:solidFill>
            <a:srgbClr val="D1F7D7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vert="eaVert" anchor="ctr"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ko-KR" altLang="en-US" sz="1400" b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구        매</a:t>
            </a:r>
          </a:p>
        </p:txBody>
      </p:sp>
      <p:sp>
        <p:nvSpPr>
          <p:cNvPr id="78" name="빗면 77">
            <a:extLst>
              <a:ext uri="{FF2B5EF4-FFF2-40B4-BE49-F238E27FC236}">
                <a16:creationId xmlns:a16="http://schemas.microsoft.com/office/drawing/2014/main" id="{A6C949A1-4F8C-4695-BDCC-33C160B600BC}"/>
              </a:ext>
            </a:extLst>
          </p:cNvPr>
          <p:cNvSpPr/>
          <p:nvPr/>
        </p:nvSpPr>
        <p:spPr>
          <a:xfrm>
            <a:off x="1235075" y="3068638"/>
            <a:ext cx="1143000" cy="512762"/>
          </a:xfrm>
          <a:prstGeom prst="bevel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r>
              <a:rPr lang="ko-KR" altLang="en-US" sz="1400" dirty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관 리 팀</a:t>
            </a:r>
          </a:p>
        </p:txBody>
      </p:sp>
      <p:cxnSp>
        <p:nvCxnSpPr>
          <p:cNvPr id="141" name="직선 연결선 140">
            <a:extLst>
              <a:ext uri="{FF2B5EF4-FFF2-40B4-BE49-F238E27FC236}">
                <a16:creationId xmlns:a16="http://schemas.microsoft.com/office/drawing/2014/main" id="{E933F060-A063-403A-8A72-33BF84202867}"/>
              </a:ext>
            </a:extLst>
          </p:cNvPr>
          <p:cNvCxnSpPr>
            <a:cxnSpLocks/>
          </p:cNvCxnSpPr>
          <p:nvPr/>
        </p:nvCxnSpPr>
        <p:spPr>
          <a:xfrm>
            <a:off x="1800225" y="2490788"/>
            <a:ext cx="6100763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빗면 92">
            <a:extLst>
              <a:ext uri="{FF2B5EF4-FFF2-40B4-BE49-F238E27FC236}">
                <a16:creationId xmlns:a16="http://schemas.microsoft.com/office/drawing/2014/main" id="{D6F26FF9-E04E-4391-A42C-193DCA4B3E9B}"/>
              </a:ext>
            </a:extLst>
          </p:cNvPr>
          <p:cNvSpPr/>
          <p:nvPr/>
        </p:nvSpPr>
        <p:spPr>
          <a:xfrm>
            <a:off x="5305425" y="3071813"/>
            <a:ext cx="1143000" cy="512762"/>
          </a:xfrm>
          <a:prstGeom prst="bevel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r>
              <a:rPr lang="ko-KR" altLang="en-US" sz="1400" dirty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품 질 팀</a:t>
            </a:r>
          </a:p>
        </p:txBody>
      </p:sp>
      <p:sp>
        <p:nvSpPr>
          <p:cNvPr id="84" name="빗면 83">
            <a:extLst>
              <a:ext uri="{FF2B5EF4-FFF2-40B4-BE49-F238E27FC236}">
                <a16:creationId xmlns:a16="http://schemas.microsoft.com/office/drawing/2014/main" id="{E5CFCDB1-F130-47A5-BE68-7A4CF99398F8}"/>
              </a:ext>
            </a:extLst>
          </p:cNvPr>
          <p:cNvSpPr/>
          <p:nvPr/>
        </p:nvSpPr>
        <p:spPr>
          <a:xfrm>
            <a:off x="7215188" y="3071813"/>
            <a:ext cx="1371600" cy="512762"/>
          </a:xfrm>
          <a:prstGeom prst="bevel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r>
              <a:rPr lang="ko-KR" altLang="en-US" sz="1400" dirty="0">
                <a:solidFill>
                  <a:srgbClr val="7030A0"/>
                </a:solidFill>
                <a:latin typeface="휴먼모음T" pitchFamily="18" charset="-127"/>
                <a:ea typeface="휴먼모음T" pitchFamily="18" charset="-127"/>
              </a:rPr>
              <a:t>연구개발전담 부서</a:t>
            </a:r>
          </a:p>
        </p:txBody>
      </p:sp>
      <p:cxnSp>
        <p:nvCxnSpPr>
          <p:cNvPr id="91" name="직선 연결선 90">
            <a:extLst>
              <a:ext uri="{FF2B5EF4-FFF2-40B4-BE49-F238E27FC236}">
                <a16:creationId xmlns:a16="http://schemas.microsoft.com/office/drawing/2014/main" id="{AB7667DA-BB6D-49C1-A79A-E9E4C0102EA5}"/>
              </a:ext>
            </a:extLst>
          </p:cNvPr>
          <p:cNvCxnSpPr>
            <a:cxnSpLocks/>
          </p:cNvCxnSpPr>
          <p:nvPr/>
        </p:nvCxnSpPr>
        <p:spPr>
          <a:xfrm>
            <a:off x="1800225" y="2489200"/>
            <a:ext cx="0" cy="51752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직선 연결선 91">
            <a:extLst>
              <a:ext uri="{FF2B5EF4-FFF2-40B4-BE49-F238E27FC236}">
                <a16:creationId xmlns:a16="http://schemas.microsoft.com/office/drawing/2014/main" id="{E14D33C3-61C6-487F-A2CB-6F7890C9E5FD}"/>
              </a:ext>
            </a:extLst>
          </p:cNvPr>
          <p:cNvCxnSpPr>
            <a:cxnSpLocks/>
          </p:cNvCxnSpPr>
          <p:nvPr/>
        </p:nvCxnSpPr>
        <p:spPr>
          <a:xfrm>
            <a:off x="3857625" y="2492375"/>
            <a:ext cx="0" cy="51752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직선 연결선 103">
            <a:extLst>
              <a:ext uri="{FF2B5EF4-FFF2-40B4-BE49-F238E27FC236}">
                <a16:creationId xmlns:a16="http://schemas.microsoft.com/office/drawing/2014/main" id="{C3F316E4-9393-48C9-91DB-7B9C89B6B103}"/>
              </a:ext>
            </a:extLst>
          </p:cNvPr>
          <p:cNvCxnSpPr>
            <a:cxnSpLocks/>
          </p:cNvCxnSpPr>
          <p:nvPr/>
        </p:nvCxnSpPr>
        <p:spPr>
          <a:xfrm>
            <a:off x="5876925" y="2497138"/>
            <a:ext cx="0" cy="51752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직선 연결선 111">
            <a:extLst>
              <a:ext uri="{FF2B5EF4-FFF2-40B4-BE49-F238E27FC236}">
                <a16:creationId xmlns:a16="http://schemas.microsoft.com/office/drawing/2014/main" id="{E6529735-8C04-4819-9393-A78B1FB8F2C6}"/>
              </a:ext>
            </a:extLst>
          </p:cNvPr>
          <p:cNvCxnSpPr>
            <a:cxnSpLocks/>
          </p:cNvCxnSpPr>
          <p:nvPr/>
        </p:nvCxnSpPr>
        <p:spPr>
          <a:xfrm>
            <a:off x="7900988" y="2497138"/>
            <a:ext cx="0" cy="51752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직선 연결선 119">
            <a:extLst>
              <a:ext uri="{FF2B5EF4-FFF2-40B4-BE49-F238E27FC236}">
                <a16:creationId xmlns:a16="http://schemas.microsoft.com/office/drawing/2014/main" id="{36FF3236-8EEA-40EC-9FA6-99A87DA24F0D}"/>
              </a:ext>
            </a:extLst>
          </p:cNvPr>
          <p:cNvCxnSpPr>
            <a:cxnSpLocks/>
          </p:cNvCxnSpPr>
          <p:nvPr/>
        </p:nvCxnSpPr>
        <p:spPr>
          <a:xfrm>
            <a:off x="1774825" y="3592513"/>
            <a:ext cx="0" cy="64135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직선 연결선 120">
            <a:extLst>
              <a:ext uri="{FF2B5EF4-FFF2-40B4-BE49-F238E27FC236}">
                <a16:creationId xmlns:a16="http://schemas.microsoft.com/office/drawing/2014/main" id="{029E3FE8-C33D-467F-9456-58753EBB20B5}"/>
              </a:ext>
            </a:extLst>
          </p:cNvPr>
          <p:cNvCxnSpPr>
            <a:cxnSpLocks/>
          </p:cNvCxnSpPr>
          <p:nvPr/>
        </p:nvCxnSpPr>
        <p:spPr>
          <a:xfrm>
            <a:off x="1125538" y="3913188"/>
            <a:ext cx="0" cy="33496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직선 연결선 121">
            <a:extLst>
              <a:ext uri="{FF2B5EF4-FFF2-40B4-BE49-F238E27FC236}">
                <a16:creationId xmlns:a16="http://schemas.microsoft.com/office/drawing/2014/main" id="{B82D2565-ABC6-4EA7-A654-208BC7E430F3}"/>
              </a:ext>
            </a:extLst>
          </p:cNvPr>
          <p:cNvCxnSpPr>
            <a:cxnSpLocks/>
          </p:cNvCxnSpPr>
          <p:nvPr/>
        </p:nvCxnSpPr>
        <p:spPr>
          <a:xfrm>
            <a:off x="2473325" y="3913188"/>
            <a:ext cx="0" cy="35083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직선 연결선 122">
            <a:extLst>
              <a:ext uri="{FF2B5EF4-FFF2-40B4-BE49-F238E27FC236}">
                <a16:creationId xmlns:a16="http://schemas.microsoft.com/office/drawing/2014/main" id="{A992EBF5-969D-48F2-8CD5-57B8C1958AA3}"/>
              </a:ext>
            </a:extLst>
          </p:cNvPr>
          <p:cNvCxnSpPr>
            <a:cxnSpLocks/>
          </p:cNvCxnSpPr>
          <p:nvPr/>
        </p:nvCxnSpPr>
        <p:spPr>
          <a:xfrm>
            <a:off x="1112838" y="3913188"/>
            <a:ext cx="1360487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직선 연결선 123">
            <a:extLst>
              <a:ext uri="{FF2B5EF4-FFF2-40B4-BE49-F238E27FC236}">
                <a16:creationId xmlns:a16="http://schemas.microsoft.com/office/drawing/2014/main" id="{DEA57CA4-B579-4A4A-AE06-20FA52FEFE13}"/>
              </a:ext>
            </a:extLst>
          </p:cNvPr>
          <p:cNvCxnSpPr>
            <a:cxnSpLocks/>
          </p:cNvCxnSpPr>
          <p:nvPr/>
        </p:nvCxnSpPr>
        <p:spPr>
          <a:xfrm>
            <a:off x="3451225" y="3913188"/>
            <a:ext cx="0" cy="35083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직선 연결선 125">
            <a:extLst>
              <a:ext uri="{FF2B5EF4-FFF2-40B4-BE49-F238E27FC236}">
                <a16:creationId xmlns:a16="http://schemas.microsoft.com/office/drawing/2014/main" id="{6E4F01D9-E4D1-4D8B-A3A2-994DE0C19215}"/>
              </a:ext>
            </a:extLst>
          </p:cNvPr>
          <p:cNvCxnSpPr>
            <a:cxnSpLocks/>
          </p:cNvCxnSpPr>
          <p:nvPr/>
        </p:nvCxnSpPr>
        <p:spPr>
          <a:xfrm>
            <a:off x="4217988" y="3913188"/>
            <a:ext cx="0" cy="35083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직선 연결선 129">
            <a:extLst>
              <a:ext uri="{FF2B5EF4-FFF2-40B4-BE49-F238E27FC236}">
                <a16:creationId xmlns:a16="http://schemas.microsoft.com/office/drawing/2014/main" id="{554AF698-8CDD-4552-8C4E-0E6228755775}"/>
              </a:ext>
            </a:extLst>
          </p:cNvPr>
          <p:cNvCxnSpPr>
            <a:cxnSpLocks/>
          </p:cNvCxnSpPr>
          <p:nvPr/>
        </p:nvCxnSpPr>
        <p:spPr>
          <a:xfrm>
            <a:off x="3451225" y="3913188"/>
            <a:ext cx="766763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직선 연결선 135">
            <a:extLst>
              <a:ext uri="{FF2B5EF4-FFF2-40B4-BE49-F238E27FC236}">
                <a16:creationId xmlns:a16="http://schemas.microsoft.com/office/drawing/2014/main" id="{06F255BF-2766-4DA2-8502-102D807946E9}"/>
              </a:ext>
            </a:extLst>
          </p:cNvPr>
          <p:cNvCxnSpPr>
            <a:cxnSpLocks/>
          </p:cNvCxnSpPr>
          <p:nvPr/>
        </p:nvCxnSpPr>
        <p:spPr>
          <a:xfrm>
            <a:off x="3857625" y="3581400"/>
            <a:ext cx="0" cy="34925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직선 연결선 136">
            <a:extLst>
              <a:ext uri="{FF2B5EF4-FFF2-40B4-BE49-F238E27FC236}">
                <a16:creationId xmlns:a16="http://schemas.microsoft.com/office/drawing/2014/main" id="{F0D5B085-AA8F-41C0-B21D-41DD33A05F29}"/>
              </a:ext>
            </a:extLst>
          </p:cNvPr>
          <p:cNvCxnSpPr>
            <a:cxnSpLocks/>
          </p:cNvCxnSpPr>
          <p:nvPr/>
        </p:nvCxnSpPr>
        <p:spPr>
          <a:xfrm>
            <a:off x="5492750" y="3900488"/>
            <a:ext cx="0" cy="34925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직선 연결선 137">
            <a:extLst>
              <a:ext uri="{FF2B5EF4-FFF2-40B4-BE49-F238E27FC236}">
                <a16:creationId xmlns:a16="http://schemas.microsoft.com/office/drawing/2014/main" id="{A25260EB-AA58-40F3-81C5-4A46DD8B18FB}"/>
              </a:ext>
            </a:extLst>
          </p:cNvPr>
          <p:cNvCxnSpPr>
            <a:cxnSpLocks/>
          </p:cNvCxnSpPr>
          <p:nvPr/>
        </p:nvCxnSpPr>
        <p:spPr>
          <a:xfrm>
            <a:off x="6261100" y="3900488"/>
            <a:ext cx="0" cy="34925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직선 연결선 138">
            <a:extLst>
              <a:ext uri="{FF2B5EF4-FFF2-40B4-BE49-F238E27FC236}">
                <a16:creationId xmlns:a16="http://schemas.microsoft.com/office/drawing/2014/main" id="{BF7BC04E-13A8-461C-BDB3-8B4B03FCBB9B}"/>
              </a:ext>
            </a:extLst>
          </p:cNvPr>
          <p:cNvCxnSpPr>
            <a:cxnSpLocks/>
          </p:cNvCxnSpPr>
          <p:nvPr/>
        </p:nvCxnSpPr>
        <p:spPr>
          <a:xfrm>
            <a:off x="5492750" y="3900488"/>
            <a:ext cx="76835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직선 연결선 139">
            <a:extLst>
              <a:ext uri="{FF2B5EF4-FFF2-40B4-BE49-F238E27FC236}">
                <a16:creationId xmlns:a16="http://schemas.microsoft.com/office/drawing/2014/main" id="{40807EF0-01D7-49C8-A408-99BFAD68330E}"/>
              </a:ext>
            </a:extLst>
          </p:cNvPr>
          <p:cNvCxnSpPr>
            <a:cxnSpLocks/>
          </p:cNvCxnSpPr>
          <p:nvPr/>
        </p:nvCxnSpPr>
        <p:spPr>
          <a:xfrm>
            <a:off x="5900738" y="3567113"/>
            <a:ext cx="0" cy="35083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직선 연결선 141">
            <a:extLst>
              <a:ext uri="{FF2B5EF4-FFF2-40B4-BE49-F238E27FC236}">
                <a16:creationId xmlns:a16="http://schemas.microsoft.com/office/drawing/2014/main" id="{4D77F9CA-A444-429A-A88C-14A352F47E88}"/>
              </a:ext>
            </a:extLst>
          </p:cNvPr>
          <p:cNvCxnSpPr>
            <a:cxnSpLocks/>
          </p:cNvCxnSpPr>
          <p:nvPr/>
        </p:nvCxnSpPr>
        <p:spPr>
          <a:xfrm>
            <a:off x="7475538" y="3900488"/>
            <a:ext cx="0" cy="34925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직선 연결선 142">
            <a:extLst>
              <a:ext uri="{FF2B5EF4-FFF2-40B4-BE49-F238E27FC236}">
                <a16:creationId xmlns:a16="http://schemas.microsoft.com/office/drawing/2014/main" id="{B161E3AD-10C9-4405-8E26-547FE2BD963D}"/>
              </a:ext>
            </a:extLst>
          </p:cNvPr>
          <p:cNvCxnSpPr>
            <a:cxnSpLocks/>
          </p:cNvCxnSpPr>
          <p:nvPr/>
        </p:nvCxnSpPr>
        <p:spPr>
          <a:xfrm>
            <a:off x="8243888" y="3900488"/>
            <a:ext cx="0" cy="34925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직선 연결선 143">
            <a:extLst>
              <a:ext uri="{FF2B5EF4-FFF2-40B4-BE49-F238E27FC236}">
                <a16:creationId xmlns:a16="http://schemas.microsoft.com/office/drawing/2014/main" id="{5233C77E-811A-408C-B6A1-2BDE9247FA42}"/>
              </a:ext>
            </a:extLst>
          </p:cNvPr>
          <p:cNvCxnSpPr>
            <a:cxnSpLocks/>
          </p:cNvCxnSpPr>
          <p:nvPr/>
        </p:nvCxnSpPr>
        <p:spPr>
          <a:xfrm>
            <a:off x="7475538" y="3900488"/>
            <a:ext cx="76835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직선 연결선 144">
            <a:extLst>
              <a:ext uri="{FF2B5EF4-FFF2-40B4-BE49-F238E27FC236}">
                <a16:creationId xmlns:a16="http://schemas.microsoft.com/office/drawing/2014/main" id="{1DEB6164-A532-4368-8899-0760F55DB1A9}"/>
              </a:ext>
            </a:extLst>
          </p:cNvPr>
          <p:cNvCxnSpPr>
            <a:cxnSpLocks/>
          </p:cNvCxnSpPr>
          <p:nvPr/>
        </p:nvCxnSpPr>
        <p:spPr>
          <a:xfrm>
            <a:off x="7883525" y="3567113"/>
            <a:ext cx="0" cy="35083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바닥글 개체 틀 5">
            <a:extLst>
              <a:ext uri="{FF2B5EF4-FFF2-40B4-BE49-F238E27FC236}">
                <a16:creationId xmlns:a16="http://schemas.microsoft.com/office/drawing/2014/main" id="{14160249-3502-461F-948E-693DE24B3BDA}"/>
              </a:ext>
            </a:extLst>
          </p:cNvPr>
          <p:cNvSpPr txBox="1">
            <a:spLocks/>
          </p:cNvSpPr>
          <p:nvPr/>
        </p:nvSpPr>
        <p:spPr>
          <a:xfrm>
            <a:off x="6407539" y="92843"/>
            <a:ext cx="2844981" cy="642942"/>
          </a:xfrm>
          <a:prstGeom prst="rect">
            <a:avLst/>
          </a:prstGeom>
        </p:spPr>
        <p:txBody>
          <a:bodyPr anchor="ctr"/>
          <a:lstStyle/>
          <a:p>
            <a:pPr algn="ctr" eaLnBrk="1" latinLnBrk="1" hangingPunct="1">
              <a:defRPr/>
            </a:pPr>
            <a:r>
              <a:rPr kumimoji="0" lang="en-US" altLang="ko-KR" sz="14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anose="020B0A04020102020204" pitchFamily="34" charset="0"/>
              </a:rPr>
              <a:t>G</a:t>
            </a:r>
            <a:r>
              <a:rPr kumimoji="0" lang="en-US" altLang="ko-KR" sz="14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Segoe UI Black" panose="020B0A02040204020203" pitchFamily="34" charset="0"/>
                <a:cs typeface="Calibri" panose="020F0502020204030204" pitchFamily="34" charset="0"/>
              </a:rPr>
              <a:t>lobal</a:t>
            </a:r>
            <a:r>
              <a:rPr kumimoji="0" lang="en-US" altLang="ko-KR" sz="14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anose="020B0A04020102020204" pitchFamily="34" charset="0"/>
                <a:ea typeface="Segoe UI Black" panose="020B0A02040204020203" pitchFamily="34" charset="0"/>
                <a:cs typeface="Calibri" panose="020F0502020204030204" pitchFamily="34" charset="0"/>
              </a:rPr>
              <a:t> </a:t>
            </a:r>
            <a:r>
              <a:rPr kumimoji="0" lang="en-US" altLang="ko-KR" sz="14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anose="020B0A04020102020204" pitchFamily="34" charset="0"/>
              </a:rPr>
              <a:t>S</a:t>
            </a:r>
            <a:r>
              <a:rPr kumimoji="0" lang="en-US" altLang="ko-KR" sz="14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anose="020B0A04020102020204" pitchFamily="34" charset="0"/>
              </a:rPr>
              <a:t>pecial </a:t>
            </a:r>
            <a:r>
              <a:rPr kumimoji="0" lang="en-US" altLang="ko-KR" sz="14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anose="020B0A04020102020204" pitchFamily="34" charset="0"/>
              </a:rPr>
              <a:t>E</a:t>
            </a:r>
            <a:r>
              <a:rPr kumimoji="0" lang="en-US" altLang="ko-KR" sz="14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anose="020B0A04020102020204" pitchFamily="34" charset="0"/>
              </a:rPr>
              <a:t>lastomer</a:t>
            </a:r>
            <a:endParaRPr kumimoji="0" lang="ko-KR" altLang="en-US" sz="14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43" name="바닥글 개체 틀 5">
            <a:extLst>
              <a:ext uri="{FF2B5EF4-FFF2-40B4-BE49-F238E27FC236}">
                <a16:creationId xmlns:a16="http://schemas.microsoft.com/office/drawing/2014/main" id="{02085071-1090-40C7-88F5-3EFF9299A5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" y="6448251"/>
            <a:ext cx="9144000" cy="365125"/>
          </a:xfrm>
          <a:solidFill>
            <a:srgbClr val="B0E6FC"/>
          </a:solidFill>
        </p:spPr>
        <p:txBody>
          <a:bodyPr/>
          <a:lstStyle/>
          <a:p>
            <a:pPr>
              <a:defRPr/>
            </a:pPr>
            <a:r>
              <a:rPr lang="ko-KR" altLang="en-US" dirty="0">
                <a:solidFill>
                  <a:schemeClr val="tx1"/>
                </a:solidFill>
              </a:rPr>
              <a:t>                   지에스이                                                                                                      </a:t>
            </a:r>
            <a:r>
              <a:rPr lang="en-US" altLang="ko-KR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anose="020B0A04020102020204" pitchFamily="34" charset="0"/>
              </a:rPr>
              <a:t>G</a:t>
            </a:r>
            <a:r>
              <a:rPr lang="en-US" altLang="ko-KR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Segoe UI Black" panose="020B0A02040204020203" pitchFamily="34" charset="0"/>
                <a:cs typeface="Calibri" panose="020F0502020204030204" pitchFamily="34" charset="0"/>
              </a:rPr>
              <a:t>lobal</a:t>
            </a:r>
            <a:r>
              <a:rPr lang="en-US" altLang="ko-KR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anose="020B0A04020102020204" pitchFamily="34" charset="0"/>
                <a:ea typeface="Segoe UI Black" panose="020B0A02040204020203" pitchFamily="34" charset="0"/>
                <a:cs typeface="Calibri" panose="020F0502020204030204" pitchFamily="34" charset="0"/>
              </a:rPr>
              <a:t> </a:t>
            </a:r>
            <a:r>
              <a:rPr lang="en-US" altLang="ko-KR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anose="020B0A04020102020204" pitchFamily="34" charset="0"/>
              </a:rPr>
              <a:t>Special Elastomer </a:t>
            </a:r>
            <a:r>
              <a:rPr lang="en-US" altLang="ko-KR" dirty="0">
                <a:solidFill>
                  <a:schemeClr val="tx1"/>
                </a:solidFill>
              </a:rPr>
              <a:t>Co. LTD..  7</a:t>
            </a:r>
            <a:endParaRPr lang="ko-KR" altLang="en-US" dirty="0">
              <a:solidFill>
                <a:schemeClr val="tx1"/>
              </a:solidFill>
            </a:endParaRPr>
          </a:p>
        </p:txBody>
      </p:sp>
      <p:grpSp>
        <p:nvGrpSpPr>
          <p:cNvPr id="27692" name="그룹 25"/>
          <p:cNvGrpSpPr>
            <a:grpSpLocks/>
          </p:cNvGrpSpPr>
          <p:nvPr/>
        </p:nvGrpSpPr>
        <p:grpSpPr bwMode="auto">
          <a:xfrm>
            <a:off x="179388" y="6396038"/>
            <a:ext cx="1279525" cy="428625"/>
            <a:chOff x="0" y="0"/>
            <a:chExt cx="933449" cy="657225"/>
          </a:xfrm>
        </p:grpSpPr>
        <p:sp>
          <p:nvSpPr>
            <p:cNvPr id="45" name="직사각형 44">
              <a:extLst>
                <a:ext uri="{FF2B5EF4-FFF2-40B4-BE49-F238E27FC236}">
                  <a16:creationId xmlns:a16="http://schemas.microsoft.com/office/drawing/2014/main" id="{DC038D3B-1800-4FF7-8D09-8FBA660A2E3A}"/>
                </a:ext>
              </a:extLst>
            </p:cNvPr>
            <p:cNvSpPr/>
            <p:nvPr/>
          </p:nvSpPr>
          <p:spPr>
            <a:xfrm>
              <a:off x="0" y="0"/>
              <a:ext cx="933449" cy="657225"/>
            </a:xfrm>
            <a:prstGeom prst="rect">
              <a:avLst/>
            </a:prstGeom>
            <a:noFill/>
          </p:spPr>
          <p:txBody>
            <a:bodyPr wrap="none" anchor="ctr"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latinLnBrk="1" hangingPunct="1">
                <a:defRPr/>
              </a:pPr>
              <a:r>
                <a:rPr lang="en-US" altLang="ko-KR" sz="3200" dirty="0">
                  <a:ln w="11430"/>
                  <a:gradFill>
                    <a:gsLst>
                      <a:gs pos="0">
                        <a:schemeClr val="accent2">
                          <a:tint val="70000"/>
                          <a:satMod val="245000"/>
                        </a:schemeClr>
                      </a:gs>
                      <a:gs pos="75000">
                        <a:schemeClr val="accent2">
                          <a:tint val="90000"/>
                          <a:shade val="60000"/>
                          <a:satMod val="240000"/>
                        </a:schemeClr>
                      </a:gs>
                      <a:gs pos="100000">
                        <a:schemeClr val="accent2">
                          <a:tint val="100000"/>
                          <a:shade val="50000"/>
                          <a:satMod val="240000"/>
                        </a:schemeClr>
                      </a:gs>
                    </a:gsLst>
                    <a:lin ang="5400000"/>
                  </a:gra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latin typeface="HY수평선B" panose="02030600000101010101" pitchFamily="18" charset="-127"/>
                  <a:ea typeface="HY수평선B" panose="02030600000101010101" pitchFamily="18" charset="-127"/>
                </a:rPr>
                <a:t>G</a:t>
              </a:r>
              <a:r>
                <a:rPr lang="en-US" altLang="ko-KR" sz="3200" dirty="0">
                  <a:ln w="11430"/>
                  <a:solidFill>
                    <a:srgbClr val="0070C0"/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latin typeface="HY수평선B" panose="02030600000101010101" pitchFamily="18" charset="-127"/>
                  <a:ea typeface="HY수평선B" panose="02030600000101010101" pitchFamily="18" charset="-127"/>
                </a:rPr>
                <a:t>E</a:t>
              </a:r>
            </a:p>
          </p:txBody>
        </p:sp>
        <p:sp>
          <p:nvSpPr>
            <p:cNvPr id="27694" name="모서리가 둥근 직사각형 6"/>
            <p:cNvSpPr>
              <a:spLocks noChangeArrowheads="1"/>
            </p:cNvSpPr>
            <p:nvPr/>
          </p:nvSpPr>
          <p:spPr bwMode="auto">
            <a:xfrm>
              <a:off x="355600" y="269931"/>
              <a:ext cx="296333" cy="258195"/>
            </a:xfrm>
            <a:prstGeom prst="roundRect">
              <a:avLst>
                <a:gd name="adj" fmla="val 16667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8288" tIns="0" rIns="0" bIns="0" anchor="ctr"/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ko-KR" sz="1600">
                  <a:solidFill>
                    <a:srgbClr val="FFFF00"/>
                  </a:solidFill>
                  <a:latin typeface="HY수평선B" pitchFamily="18" charset="-127"/>
                  <a:ea typeface="HY수평선B" pitchFamily="18" charset="-127"/>
                </a:rPr>
                <a:t>S</a:t>
              </a:r>
              <a:endParaRPr lang="ko-KR" altLang="en-US" sz="1600">
                <a:solidFill>
                  <a:srgbClr val="FFFF00"/>
                </a:solidFill>
                <a:latin typeface="HY수평선B" pitchFamily="18" charset="-127"/>
                <a:ea typeface="HY수평선B" pitchFamily="18" charset="-127"/>
              </a:endParaRPr>
            </a:p>
          </p:txBody>
        </p:sp>
      </p:grp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6F9FC"/>
            </a:gs>
            <a:gs pos="50999">
              <a:srgbClr val="F6F9FC"/>
            </a:gs>
            <a:gs pos="74001">
              <a:srgbClr val="B0C6E1"/>
            </a:gs>
            <a:gs pos="83000">
              <a:srgbClr val="B0C6E1"/>
            </a:gs>
            <a:gs pos="100000">
              <a:srgbClr val="CAD9E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직선 연결선 12">
            <a:extLst>
              <a:ext uri="{FF2B5EF4-FFF2-40B4-BE49-F238E27FC236}">
                <a16:creationId xmlns:a16="http://schemas.microsoft.com/office/drawing/2014/main" id="{547CA3F1-6624-452D-A9B0-EB2FD36194BB}"/>
              </a:ext>
            </a:extLst>
          </p:cNvPr>
          <p:cNvCxnSpPr/>
          <p:nvPr/>
        </p:nvCxnSpPr>
        <p:spPr>
          <a:xfrm>
            <a:off x="0" y="714375"/>
            <a:ext cx="9144000" cy="1588"/>
          </a:xfrm>
          <a:prstGeom prst="line">
            <a:avLst/>
          </a:prstGeom>
          <a:ln w="31750">
            <a:solidFill>
              <a:schemeClr val="accent4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699" name="TextBox 32"/>
          <p:cNvSpPr txBox="1">
            <a:spLocks noChangeArrowheads="1"/>
          </p:cNvSpPr>
          <p:nvPr/>
        </p:nvSpPr>
        <p:spPr bwMode="auto">
          <a:xfrm>
            <a:off x="214313" y="857250"/>
            <a:ext cx="27146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20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1) </a:t>
            </a:r>
            <a:r>
              <a:rPr lang="ko-KR" altLang="en-US" sz="20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판매 실적 및 계획</a:t>
            </a:r>
          </a:p>
        </p:txBody>
      </p:sp>
      <p:sp>
        <p:nvSpPr>
          <p:cNvPr id="29700" name="TextBox 34"/>
          <p:cNvSpPr txBox="1">
            <a:spLocks noChangeArrowheads="1"/>
          </p:cNvSpPr>
          <p:nvPr/>
        </p:nvSpPr>
        <p:spPr bwMode="auto">
          <a:xfrm>
            <a:off x="71438" y="142875"/>
            <a:ext cx="492918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2800">
                <a:latin typeface="휴먼모음T" panose="02030504000101010101" pitchFamily="18" charset="-127"/>
                <a:ea typeface="휴먼모음T" panose="02030504000101010101" pitchFamily="18" charset="-127"/>
              </a:rPr>
              <a:t>5.</a:t>
            </a:r>
            <a:r>
              <a:rPr lang="ko-KR" altLang="en-US" sz="2800">
                <a:latin typeface="휴먼모음T" panose="02030504000101010101" pitchFamily="18" charset="-127"/>
                <a:ea typeface="휴먼모음T" panose="02030504000101010101" pitchFamily="18" charset="-127"/>
              </a:rPr>
              <a:t> 년도별 판매 계획 및 실적</a:t>
            </a:r>
          </a:p>
        </p:txBody>
      </p:sp>
      <p:graphicFrame>
        <p:nvGraphicFramePr>
          <p:cNvPr id="29701" name="차트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29235262"/>
              </p:ext>
            </p:extLst>
          </p:nvPr>
        </p:nvGraphicFramePr>
        <p:xfrm>
          <a:off x="323850" y="4170363"/>
          <a:ext cx="8440738" cy="2130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" name="Chart" r:id="rId4" imgW="8191617" imgH="2067023" progId="Excel.Chart.8">
                  <p:embed/>
                </p:oleObj>
              </mc:Choice>
              <mc:Fallback>
                <p:oleObj name="Chart" r:id="rId4" imgW="8191617" imgH="2067023" progId="Excel.Chart.8">
                  <p:embed/>
                  <p:pic>
                    <p:nvPicPr>
                      <p:cNvPr id="0" name="차트 14"/>
                      <p:cNvPicPr>
                        <a:picLocks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0" y="4170363"/>
                        <a:ext cx="8440738" cy="2130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702" name="TextBox 15"/>
          <p:cNvSpPr txBox="1">
            <a:spLocks noChangeArrowheads="1"/>
          </p:cNvSpPr>
          <p:nvPr/>
        </p:nvSpPr>
        <p:spPr bwMode="auto">
          <a:xfrm>
            <a:off x="5018088" y="857250"/>
            <a:ext cx="3929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20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2) 2021</a:t>
            </a:r>
            <a:r>
              <a:rPr lang="ko-KR" altLang="en-US" sz="20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년도 업체별 판매실적</a:t>
            </a:r>
          </a:p>
        </p:txBody>
      </p:sp>
      <p:sp>
        <p:nvSpPr>
          <p:cNvPr id="29703" name="TextBox 18"/>
          <p:cNvSpPr txBox="1">
            <a:spLocks noChangeArrowheads="1"/>
          </p:cNvSpPr>
          <p:nvPr/>
        </p:nvSpPr>
        <p:spPr bwMode="auto">
          <a:xfrm>
            <a:off x="7858125" y="3825875"/>
            <a:ext cx="785813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ko-KR" altLang="en-US" sz="1000">
                <a:latin typeface="휴먼모음T" panose="02030504000101010101" pitchFamily="18" charset="-127"/>
                <a:ea typeface="휴먼모음T" panose="02030504000101010101" pitchFamily="18" charset="-127"/>
              </a:rPr>
              <a:t>단위 </a:t>
            </a:r>
            <a:r>
              <a:rPr lang="en-US" altLang="ko-KR" sz="1000">
                <a:latin typeface="휴먼모음T" panose="02030504000101010101" pitchFamily="18" charset="-127"/>
                <a:ea typeface="휴먼모음T" panose="02030504000101010101" pitchFamily="18" charset="-127"/>
              </a:rPr>
              <a:t>: </a:t>
            </a:r>
            <a:r>
              <a:rPr lang="ko-KR" altLang="en-US" sz="1000">
                <a:latin typeface="휴먼모음T" panose="02030504000101010101" pitchFamily="18" charset="-127"/>
                <a:ea typeface="휴먼모음T" panose="02030504000101010101" pitchFamily="18" charset="-127"/>
              </a:rPr>
              <a:t>억원</a:t>
            </a:r>
          </a:p>
        </p:txBody>
      </p:sp>
      <p:graphicFrame>
        <p:nvGraphicFramePr>
          <p:cNvPr id="20" name="Group 339">
            <a:extLst>
              <a:ext uri="{FF2B5EF4-FFF2-40B4-BE49-F238E27FC236}">
                <a16:creationId xmlns:a16="http://schemas.microsoft.com/office/drawing/2014/main" id="{8262821D-07E5-40D1-BE31-2FE06EDBCDF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15211393"/>
              </p:ext>
            </p:extLst>
          </p:nvPr>
        </p:nvGraphicFramePr>
        <p:xfrm>
          <a:off x="461193" y="1373188"/>
          <a:ext cx="4147320" cy="2130587"/>
        </p:xfrm>
        <a:graphic>
          <a:graphicData uri="http://schemas.openxmlformats.org/drawingml/2006/table">
            <a:tbl>
              <a:tblPr/>
              <a:tblGrid>
                <a:gridCol w="11949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521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8012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2007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014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 2" pitchFamily="18" charset="2"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업  체  명</a:t>
                      </a:r>
                    </a:p>
                  </a:txBody>
                  <a:tcPr marL="91432" marR="91432" marT="45716" marB="45716" anchor="ctr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F7D7">
                        <a:alpha val="9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 2" pitchFamily="18" charset="2"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2021</a:t>
                      </a:r>
                      <a:r>
                        <a:rPr kumimoji="1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년도 실적</a:t>
                      </a:r>
                    </a:p>
                  </a:txBody>
                  <a:tcPr marL="91432" marR="91432" marT="45716" marB="457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F7D7">
                        <a:alpha val="9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 2" pitchFamily="18" charset="2"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2022</a:t>
                      </a:r>
                      <a:r>
                        <a:rPr kumimoji="1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년도 계획</a:t>
                      </a:r>
                    </a:p>
                  </a:txBody>
                  <a:tcPr marL="91432" marR="91432" marT="45716" marB="457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F7D7">
                        <a:alpha val="9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 2" pitchFamily="18" charset="2"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비 고</a:t>
                      </a:r>
                    </a:p>
                  </a:txBody>
                  <a:tcPr marL="91432" marR="91432" marT="45716" marB="457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F7D7">
                        <a:alpha val="9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39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 2" pitchFamily="18" charset="2"/>
                        <a:buNone/>
                        <a:tabLst/>
                        <a:defRPr/>
                      </a:pPr>
                      <a:r>
                        <a:rPr kumimoji="1" lang="en-US" altLang="ko-KR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ZF SACHS</a:t>
                      </a:r>
                    </a:p>
                  </a:txBody>
                  <a:tcPr marL="91432" marR="91432" marT="45716" marB="45716" anchor="ctr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 2" pitchFamily="18" charset="2"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146</a:t>
                      </a:r>
                    </a:p>
                  </a:txBody>
                  <a:tcPr marL="91432" marR="91432" marT="45716" marB="457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 2" pitchFamily="18" charset="2"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140</a:t>
                      </a:r>
                    </a:p>
                  </a:txBody>
                  <a:tcPr marL="91432" marR="91432" marT="45716" marB="457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 2" pitchFamily="18" charset="2"/>
                        <a:buNone/>
                        <a:tabLst/>
                      </a:pPr>
                      <a:endParaRPr kumimoji="1" lang="ko-KR" altLang="ko-KR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91432" marR="91432" marT="45716" marB="457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955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 2" pitchFamily="18" charset="2"/>
                        <a:buNone/>
                        <a:tabLst/>
                        <a:defRPr/>
                      </a:pPr>
                      <a:r>
                        <a:rPr kumimoji="1" lang="en-US" altLang="ko-KR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GMB</a:t>
                      </a:r>
                    </a:p>
                  </a:txBody>
                  <a:tcPr marL="91432" marR="91432" marT="45716" marB="45716" anchor="ctr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 2" pitchFamily="18" charset="2"/>
                        <a:buNone/>
                        <a:tabLst/>
                        <a:defRPr/>
                      </a:pPr>
                      <a:r>
                        <a:rPr kumimoji="1" lang="en-US" altLang="ko-KR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420</a:t>
                      </a:r>
                    </a:p>
                  </a:txBody>
                  <a:tcPr marL="91432" marR="91432" marT="45716" marB="457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 2" pitchFamily="18" charset="2"/>
                        <a:buNone/>
                        <a:tabLst/>
                        <a:defRPr/>
                      </a:pPr>
                      <a:r>
                        <a:rPr kumimoji="1" lang="en-US" altLang="ko-KR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350</a:t>
                      </a:r>
                    </a:p>
                  </a:txBody>
                  <a:tcPr marL="91432" marR="91432" marT="45716" marB="457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 2" pitchFamily="18" charset="2"/>
                        <a:buNone/>
                        <a:tabLst/>
                      </a:pPr>
                      <a:endParaRPr kumimoji="1" lang="ko-KR" altLang="ko-KR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91432" marR="91432" marT="45716" marB="457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606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 2" pitchFamily="18" charset="2"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MOBIS</a:t>
                      </a:r>
                    </a:p>
                  </a:txBody>
                  <a:tcPr marL="91432" marR="91432" marT="45716" marB="45716" anchor="ctr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 2" pitchFamily="18" charset="2"/>
                        <a:buNone/>
                        <a:tabLst/>
                        <a:defRPr/>
                      </a:pPr>
                      <a:r>
                        <a:rPr kumimoji="1" lang="en-US" altLang="ko-KR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241</a:t>
                      </a:r>
                    </a:p>
                  </a:txBody>
                  <a:tcPr marL="91432" marR="91432" marT="45716" marB="457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 2" pitchFamily="18" charset="2"/>
                        <a:buNone/>
                        <a:tabLst/>
                        <a:defRPr/>
                      </a:pPr>
                      <a:r>
                        <a:rPr kumimoji="1" lang="en-US" altLang="ko-KR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250</a:t>
                      </a:r>
                    </a:p>
                  </a:txBody>
                  <a:tcPr marL="91432" marR="91432" marT="45716" marB="457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 2" pitchFamily="18" charset="2"/>
                        <a:buNone/>
                        <a:tabLst/>
                      </a:pPr>
                      <a:endParaRPr kumimoji="1" lang="ko-KR" altLang="ko-KR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91432" marR="91432" marT="45716" marB="457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190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 2" pitchFamily="18" charset="2"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센트랄</a:t>
                      </a:r>
                      <a:endParaRPr kumimoji="1" lang="en-US" altLang="ko-KR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91432" marR="91432" marT="45716" marB="45716" anchor="ctr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 2" pitchFamily="18" charset="2"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51</a:t>
                      </a:r>
                    </a:p>
                  </a:txBody>
                  <a:tcPr marL="91432" marR="91432" marT="45716" marB="457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 2" pitchFamily="18" charset="2"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55</a:t>
                      </a:r>
                    </a:p>
                  </a:txBody>
                  <a:tcPr marL="91432" marR="91432" marT="45716" marB="457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 2" pitchFamily="18" charset="2"/>
                        <a:buNone/>
                        <a:tabLst/>
                      </a:pPr>
                      <a:endParaRPr kumimoji="1" lang="ko-KR" altLang="ko-KR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91432" marR="91432" marT="45716" marB="457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39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 2" pitchFamily="18" charset="2"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기타</a:t>
                      </a:r>
                      <a:endParaRPr kumimoji="1" lang="en-US" altLang="ko-KR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91432" marR="91432" marT="45716" marB="45716" anchor="ctr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 2" pitchFamily="18" charset="2"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1</a:t>
                      </a:r>
                    </a:p>
                  </a:txBody>
                  <a:tcPr marL="91432" marR="91432" marT="45716" marB="457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 2" pitchFamily="18" charset="2"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5</a:t>
                      </a:r>
                    </a:p>
                  </a:txBody>
                  <a:tcPr marL="91432" marR="91432" marT="45716" marB="457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 2" pitchFamily="18" charset="2"/>
                        <a:buNone/>
                        <a:tabLst/>
                      </a:pPr>
                      <a:endParaRPr kumimoji="1" lang="ko-KR" altLang="ko-KR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91432" marR="91432" marT="45716" marB="457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2792689"/>
                  </a:ext>
                </a:extLst>
              </a:tr>
              <a:tr h="40493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 2" pitchFamily="18" charset="2"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계</a:t>
                      </a:r>
                    </a:p>
                  </a:txBody>
                  <a:tcPr marL="91432" marR="91432" marT="45716" marB="45716" anchor="ctr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 2" pitchFamily="18" charset="2"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859</a:t>
                      </a:r>
                    </a:p>
                  </a:txBody>
                  <a:tcPr marL="91432" marR="91432" marT="45716" marB="457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 2" pitchFamily="18" charset="2"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800</a:t>
                      </a:r>
                    </a:p>
                  </a:txBody>
                  <a:tcPr marL="91432" marR="91432" marT="45716" marB="457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 2" pitchFamily="18" charset="2"/>
                        <a:buNone/>
                        <a:tabLst/>
                      </a:pPr>
                      <a:endParaRPr kumimoji="1" lang="ko-KR" altLang="ko-KR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91432" marR="91432" marT="45716" marB="457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9741" name="TextBox 20"/>
          <p:cNvSpPr txBox="1">
            <a:spLocks noChangeArrowheads="1"/>
          </p:cNvSpPr>
          <p:nvPr/>
        </p:nvSpPr>
        <p:spPr bwMode="auto">
          <a:xfrm>
            <a:off x="357188" y="3714750"/>
            <a:ext cx="33575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2000">
                <a:latin typeface="휴먼모음T" panose="02030504000101010101" pitchFamily="18" charset="-127"/>
                <a:ea typeface="휴먼모음T" panose="02030504000101010101" pitchFamily="18" charset="-127"/>
              </a:rPr>
              <a:t>3) </a:t>
            </a:r>
            <a:r>
              <a:rPr lang="ko-KR" altLang="en-US" sz="2000">
                <a:latin typeface="휴먼모음T" panose="02030504000101010101" pitchFamily="18" charset="-127"/>
                <a:ea typeface="휴먼모음T" panose="02030504000101010101" pitchFamily="18" charset="-127"/>
              </a:rPr>
              <a:t>년도별 판매 실적 및 계획 </a:t>
            </a: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DB4BDA9C-1D27-4B11-9529-B0E7A5518689}"/>
              </a:ext>
            </a:extLst>
          </p:cNvPr>
          <p:cNvSpPr/>
          <p:nvPr/>
        </p:nvSpPr>
        <p:spPr>
          <a:xfrm>
            <a:off x="7358063" y="3811588"/>
            <a:ext cx="500062" cy="285750"/>
          </a:xfrm>
          <a:prstGeom prst="rect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r>
              <a:rPr lang="ko-KR" altLang="en-US" sz="1100" dirty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실적</a:t>
            </a: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C67F1F3C-01DC-4A22-97FA-C13B435C61E9}"/>
              </a:ext>
            </a:extLst>
          </p:cNvPr>
          <p:cNvSpPr/>
          <p:nvPr/>
        </p:nvSpPr>
        <p:spPr>
          <a:xfrm>
            <a:off x="6829425" y="3811588"/>
            <a:ext cx="500063" cy="28575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r>
              <a:rPr lang="ko-KR" altLang="en-US" sz="1100" dirty="0" err="1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게획</a:t>
            </a:r>
            <a:endParaRPr lang="ko-KR" altLang="en-US" sz="1100" dirty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29744" name="TextBox 18"/>
          <p:cNvSpPr txBox="1">
            <a:spLocks noChangeArrowheads="1"/>
          </p:cNvSpPr>
          <p:nvPr/>
        </p:nvSpPr>
        <p:spPr bwMode="auto">
          <a:xfrm>
            <a:off x="3639344" y="1085067"/>
            <a:ext cx="1008063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ko-KR" altLang="en-US" sz="10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단위 </a:t>
            </a:r>
            <a:r>
              <a:rPr lang="en-US" altLang="ko-KR" sz="10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: </a:t>
            </a:r>
            <a:r>
              <a:rPr lang="ko-KR" altLang="en-US" sz="10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백만원</a:t>
            </a:r>
          </a:p>
        </p:txBody>
      </p:sp>
      <p:sp>
        <p:nvSpPr>
          <p:cNvPr id="14" name="바닥글 개체 틀 5">
            <a:extLst>
              <a:ext uri="{FF2B5EF4-FFF2-40B4-BE49-F238E27FC236}">
                <a16:creationId xmlns:a16="http://schemas.microsoft.com/office/drawing/2014/main" id="{EDE63085-DBE5-4D54-B16D-1CCE8D7AF48D}"/>
              </a:ext>
            </a:extLst>
          </p:cNvPr>
          <p:cNvSpPr txBox="1">
            <a:spLocks/>
          </p:cNvSpPr>
          <p:nvPr/>
        </p:nvSpPr>
        <p:spPr>
          <a:xfrm>
            <a:off x="6407539" y="92843"/>
            <a:ext cx="2844981" cy="642942"/>
          </a:xfrm>
          <a:prstGeom prst="rect">
            <a:avLst/>
          </a:prstGeom>
        </p:spPr>
        <p:txBody>
          <a:bodyPr anchor="ctr"/>
          <a:lstStyle/>
          <a:p>
            <a:pPr algn="ctr" eaLnBrk="1" latinLnBrk="1" hangingPunct="1">
              <a:defRPr/>
            </a:pPr>
            <a:r>
              <a:rPr kumimoji="0" lang="en-US" altLang="ko-KR" sz="14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anose="020B0A04020102020204" pitchFamily="34" charset="0"/>
              </a:rPr>
              <a:t>G</a:t>
            </a:r>
            <a:r>
              <a:rPr kumimoji="0" lang="en-US" altLang="ko-KR" sz="14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Segoe UI Black" panose="020B0A02040204020203" pitchFamily="34" charset="0"/>
                <a:cs typeface="Calibri" panose="020F0502020204030204" pitchFamily="34" charset="0"/>
              </a:rPr>
              <a:t>lobal</a:t>
            </a:r>
            <a:r>
              <a:rPr kumimoji="0" lang="en-US" altLang="ko-KR" sz="14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anose="020B0A04020102020204" pitchFamily="34" charset="0"/>
                <a:ea typeface="Segoe UI Black" panose="020B0A02040204020203" pitchFamily="34" charset="0"/>
                <a:cs typeface="Calibri" panose="020F0502020204030204" pitchFamily="34" charset="0"/>
              </a:rPr>
              <a:t> </a:t>
            </a:r>
            <a:r>
              <a:rPr kumimoji="0" lang="en-US" altLang="ko-KR" sz="14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anose="020B0A04020102020204" pitchFamily="34" charset="0"/>
              </a:rPr>
              <a:t>S</a:t>
            </a:r>
            <a:r>
              <a:rPr kumimoji="0" lang="en-US" altLang="ko-KR" sz="14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anose="020B0A04020102020204" pitchFamily="34" charset="0"/>
              </a:rPr>
              <a:t>pecial </a:t>
            </a:r>
            <a:r>
              <a:rPr kumimoji="0" lang="en-US" altLang="ko-KR" sz="14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anose="020B0A04020102020204" pitchFamily="34" charset="0"/>
              </a:rPr>
              <a:t>E</a:t>
            </a:r>
            <a:r>
              <a:rPr kumimoji="0" lang="en-US" altLang="ko-KR" sz="14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anose="020B0A04020102020204" pitchFamily="34" charset="0"/>
              </a:rPr>
              <a:t>lastomer</a:t>
            </a:r>
            <a:endParaRPr kumimoji="0" lang="ko-KR" altLang="en-US" sz="14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15" name="바닥글 개체 틀 5">
            <a:extLst>
              <a:ext uri="{FF2B5EF4-FFF2-40B4-BE49-F238E27FC236}">
                <a16:creationId xmlns:a16="http://schemas.microsoft.com/office/drawing/2014/main" id="{EC3AAD3D-1E6E-4A17-9FA5-6273C0133E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" y="6448251"/>
            <a:ext cx="9144000" cy="365125"/>
          </a:xfrm>
          <a:solidFill>
            <a:srgbClr val="B0E6FC"/>
          </a:solidFill>
        </p:spPr>
        <p:txBody>
          <a:bodyPr/>
          <a:lstStyle/>
          <a:p>
            <a:pPr>
              <a:defRPr/>
            </a:pPr>
            <a:r>
              <a:rPr lang="ko-KR" altLang="en-US" dirty="0">
                <a:solidFill>
                  <a:schemeClr val="tx1"/>
                </a:solidFill>
              </a:rPr>
              <a:t>                   지에스이                                                                                                      </a:t>
            </a:r>
            <a:r>
              <a:rPr lang="en-US" altLang="ko-KR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anose="020B0A04020102020204" pitchFamily="34" charset="0"/>
              </a:rPr>
              <a:t>G</a:t>
            </a:r>
            <a:r>
              <a:rPr lang="en-US" altLang="ko-KR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Segoe UI Black" panose="020B0A02040204020203" pitchFamily="34" charset="0"/>
                <a:cs typeface="Calibri" panose="020F0502020204030204" pitchFamily="34" charset="0"/>
              </a:rPr>
              <a:t>lobal</a:t>
            </a:r>
            <a:r>
              <a:rPr lang="en-US" altLang="ko-KR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anose="020B0A04020102020204" pitchFamily="34" charset="0"/>
                <a:ea typeface="Segoe UI Black" panose="020B0A02040204020203" pitchFamily="34" charset="0"/>
                <a:cs typeface="Calibri" panose="020F0502020204030204" pitchFamily="34" charset="0"/>
              </a:rPr>
              <a:t> </a:t>
            </a:r>
            <a:r>
              <a:rPr lang="en-US" altLang="ko-KR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anose="020B0A04020102020204" pitchFamily="34" charset="0"/>
              </a:rPr>
              <a:t>Special Elastomer </a:t>
            </a:r>
            <a:r>
              <a:rPr lang="en-US" altLang="ko-KR" dirty="0">
                <a:solidFill>
                  <a:schemeClr val="tx1"/>
                </a:solidFill>
              </a:rPr>
              <a:t>Co. LTD..  8</a:t>
            </a:r>
            <a:endParaRPr lang="ko-KR" altLang="en-US" dirty="0">
              <a:solidFill>
                <a:schemeClr val="tx1"/>
              </a:solidFill>
            </a:endParaRPr>
          </a:p>
        </p:txBody>
      </p:sp>
      <p:grpSp>
        <p:nvGrpSpPr>
          <p:cNvPr id="29747" name="그룹 25"/>
          <p:cNvGrpSpPr>
            <a:grpSpLocks/>
          </p:cNvGrpSpPr>
          <p:nvPr/>
        </p:nvGrpSpPr>
        <p:grpSpPr bwMode="auto">
          <a:xfrm>
            <a:off x="179388" y="6396038"/>
            <a:ext cx="1279525" cy="428625"/>
            <a:chOff x="0" y="0"/>
            <a:chExt cx="933449" cy="657225"/>
          </a:xfrm>
        </p:grpSpPr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28AFF245-9ACF-4B71-BF50-A083324A9A7E}"/>
                </a:ext>
              </a:extLst>
            </p:cNvPr>
            <p:cNvSpPr/>
            <p:nvPr/>
          </p:nvSpPr>
          <p:spPr>
            <a:xfrm>
              <a:off x="0" y="0"/>
              <a:ext cx="933449" cy="657225"/>
            </a:xfrm>
            <a:prstGeom prst="rect">
              <a:avLst/>
            </a:prstGeom>
            <a:noFill/>
          </p:spPr>
          <p:txBody>
            <a:bodyPr wrap="none" anchor="ctr"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latinLnBrk="1" hangingPunct="1">
                <a:defRPr/>
              </a:pPr>
              <a:r>
                <a:rPr lang="en-US" altLang="ko-KR" sz="3200" dirty="0">
                  <a:ln w="11430"/>
                  <a:gradFill>
                    <a:gsLst>
                      <a:gs pos="0">
                        <a:schemeClr val="accent2">
                          <a:tint val="70000"/>
                          <a:satMod val="245000"/>
                        </a:schemeClr>
                      </a:gs>
                      <a:gs pos="75000">
                        <a:schemeClr val="accent2">
                          <a:tint val="90000"/>
                          <a:shade val="60000"/>
                          <a:satMod val="240000"/>
                        </a:schemeClr>
                      </a:gs>
                      <a:gs pos="100000">
                        <a:schemeClr val="accent2">
                          <a:tint val="100000"/>
                          <a:shade val="50000"/>
                          <a:satMod val="240000"/>
                        </a:schemeClr>
                      </a:gs>
                    </a:gsLst>
                    <a:lin ang="5400000"/>
                  </a:gra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latin typeface="HY수평선B" panose="02030600000101010101" pitchFamily="18" charset="-127"/>
                  <a:ea typeface="HY수평선B" panose="02030600000101010101" pitchFamily="18" charset="-127"/>
                </a:rPr>
                <a:t>G</a:t>
              </a:r>
              <a:r>
                <a:rPr lang="en-US" altLang="ko-KR" sz="3200" dirty="0">
                  <a:ln w="11430"/>
                  <a:solidFill>
                    <a:srgbClr val="0070C0"/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latin typeface="HY수평선B" panose="02030600000101010101" pitchFamily="18" charset="-127"/>
                  <a:ea typeface="HY수평선B" panose="02030600000101010101" pitchFamily="18" charset="-127"/>
                </a:rPr>
                <a:t>E</a:t>
              </a:r>
            </a:p>
          </p:txBody>
        </p:sp>
        <p:sp>
          <p:nvSpPr>
            <p:cNvPr id="29750" name="모서리가 둥근 직사각형 6"/>
            <p:cNvSpPr>
              <a:spLocks noChangeArrowheads="1"/>
            </p:cNvSpPr>
            <p:nvPr/>
          </p:nvSpPr>
          <p:spPr bwMode="auto">
            <a:xfrm>
              <a:off x="355600" y="269931"/>
              <a:ext cx="296333" cy="258195"/>
            </a:xfrm>
            <a:prstGeom prst="roundRect">
              <a:avLst>
                <a:gd name="adj" fmla="val 16667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8288" tIns="0" rIns="0" bIns="0" anchor="ctr"/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ko-KR" sz="1600">
                  <a:solidFill>
                    <a:srgbClr val="FFFF00"/>
                  </a:solidFill>
                  <a:latin typeface="HY수평선B" pitchFamily="18" charset="-127"/>
                  <a:ea typeface="HY수평선B" pitchFamily="18" charset="-127"/>
                </a:rPr>
                <a:t>S</a:t>
              </a:r>
              <a:endParaRPr lang="ko-KR" altLang="en-US" sz="1600">
                <a:solidFill>
                  <a:srgbClr val="FFFF00"/>
                </a:solidFill>
                <a:latin typeface="HY수평선B" pitchFamily="18" charset="-127"/>
                <a:ea typeface="HY수평선B" pitchFamily="18" charset="-127"/>
              </a:endParaRPr>
            </a:p>
          </p:txBody>
        </p:sp>
      </p:grpSp>
      <p:graphicFrame>
        <p:nvGraphicFramePr>
          <p:cNvPr id="2" name="차트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63340472"/>
              </p:ext>
            </p:extLst>
          </p:nvPr>
        </p:nvGraphicFramePr>
        <p:xfrm>
          <a:off x="5076056" y="1373187"/>
          <a:ext cx="3606751" cy="21385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6F9FC"/>
            </a:gs>
            <a:gs pos="49001">
              <a:srgbClr val="F6F9FC"/>
            </a:gs>
            <a:gs pos="83000">
              <a:srgbClr val="B0C6E1"/>
            </a:gs>
            <a:gs pos="83000">
              <a:srgbClr val="B0C6E1"/>
            </a:gs>
            <a:gs pos="100000">
              <a:srgbClr val="CAD9E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직선 연결선 12">
            <a:extLst>
              <a:ext uri="{FF2B5EF4-FFF2-40B4-BE49-F238E27FC236}">
                <a16:creationId xmlns:a16="http://schemas.microsoft.com/office/drawing/2014/main" id="{F005C86D-5487-45C9-BA49-77E7E72102E7}"/>
              </a:ext>
            </a:extLst>
          </p:cNvPr>
          <p:cNvCxnSpPr/>
          <p:nvPr/>
        </p:nvCxnSpPr>
        <p:spPr>
          <a:xfrm>
            <a:off x="0" y="714375"/>
            <a:ext cx="9144000" cy="1588"/>
          </a:xfrm>
          <a:prstGeom prst="line">
            <a:avLst/>
          </a:prstGeom>
          <a:ln w="31750">
            <a:solidFill>
              <a:schemeClr val="accent4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747" name="TextBox 34"/>
          <p:cNvSpPr txBox="1">
            <a:spLocks noChangeArrowheads="1"/>
          </p:cNvSpPr>
          <p:nvPr/>
        </p:nvSpPr>
        <p:spPr bwMode="auto">
          <a:xfrm>
            <a:off x="71438" y="142875"/>
            <a:ext cx="37147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2800">
                <a:latin typeface="휴먼모음T" panose="02030504000101010101" pitchFamily="18" charset="-127"/>
                <a:ea typeface="휴먼모음T" panose="02030504000101010101" pitchFamily="18" charset="-127"/>
              </a:rPr>
              <a:t>6. </a:t>
            </a:r>
            <a:r>
              <a:rPr lang="ko-KR" altLang="en-US" sz="2800">
                <a:latin typeface="휴먼모음T" panose="02030504000101010101" pitchFamily="18" charset="-127"/>
                <a:ea typeface="휴먼모음T" panose="02030504000101010101" pitchFamily="18" charset="-127"/>
              </a:rPr>
              <a:t>주요 생산 설비</a:t>
            </a:r>
          </a:p>
        </p:txBody>
      </p:sp>
      <p:graphicFrame>
        <p:nvGraphicFramePr>
          <p:cNvPr id="15" name="Group 191">
            <a:extLst>
              <a:ext uri="{FF2B5EF4-FFF2-40B4-BE49-F238E27FC236}">
                <a16:creationId xmlns:a16="http://schemas.microsoft.com/office/drawing/2014/main" id="{B840E352-7AD4-4EA5-B9F3-653FBD3684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1772914"/>
              </p:ext>
            </p:extLst>
          </p:nvPr>
        </p:nvGraphicFramePr>
        <p:xfrm>
          <a:off x="611188" y="1057275"/>
          <a:ext cx="7962900" cy="5084760"/>
        </p:xfrm>
        <a:graphic>
          <a:graphicData uri="http://schemas.openxmlformats.org/drawingml/2006/table">
            <a:tbl>
              <a:tblPr/>
              <a:tblGrid>
                <a:gridCol w="1440532">
                  <a:extLst>
                    <a:ext uri="{9D8B030D-6E8A-4147-A177-3AD203B41FA5}">
                      <a16:colId xmlns:a16="http://schemas.microsoft.com/office/drawing/2014/main" val="1028175786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1382743793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1636772829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939827825"/>
                    </a:ext>
                  </a:extLst>
                </a:gridCol>
                <a:gridCol w="1584130">
                  <a:extLst>
                    <a:ext uri="{9D8B030D-6E8A-4147-A177-3AD203B41FA5}">
                      <a16:colId xmlns:a16="http://schemas.microsoft.com/office/drawing/2014/main" val="1687117112"/>
                    </a:ext>
                  </a:extLst>
                </a:gridCol>
                <a:gridCol w="977798">
                  <a:extLst>
                    <a:ext uri="{9D8B030D-6E8A-4147-A177-3AD203B41FA5}">
                      <a16:colId xmlns:a16="http://schemas.microsoft.com/office/drawing/2014/main" val="3860617936"/>
                    </a:ext>
                  </a:extLst>
                </a:gridCol>
              </a:tblGrid>
              <a:tr h="560509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설 비 명</a:t>
                      </a:r>
                    </a:p>
                  </a:txBody>
                  <a:tcPr marL="91453" marR="91453" marT="45733" marB="45733" anchor="ctr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BEE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규 격</a:t>
                      </a:r>
                    </a:p>
                  </a:txBody>
                  <a:tcPr marL="91453" marR="91453" marT="45733" marB="4573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BEE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대  수</a:t>
                      </a:r>
                    </a:p>
                  </a:txBody>
                  <a:tcPr marL="91453" marR="91453" marT="45733" marB="4573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BEE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MAKER</a:t>
                      </a:r>
                    </a:p>
                  </a:txBody>
                  <a:tcPr marL="91453" marR="91453" marT="45733" marB="4573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BEE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구입일</a:t>
                      </a:r>
                    </a:p>
                  </a:txBody>
                  <a:tcPr marL="91453" marR="91453" marT="45733" marB="4573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BEE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비 고</a:t>
                      </a:r>
                    </a:p>
                  </a:txBody>
                  <a:tcPr marL="91453" marR="91453" marT="45733" marB="4573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BEE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5906501"/>
                  </a:ext>
                </a:extLst>
              </a:tr>
              <a:tr h="371196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MIXER</a:t>
                      </a:r>
                    </a:p>
                  </a:txBody>
                  <a:tcPr marL="91453" marR="91453" marT="45733" marB="45733" anchor="ctr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16˝ × 75 Hp</a:t>
                      </a:r>
                    </a:p>
                  </a:txBody>
                  <a:tcPr marL="91453" marR="91453" marT="45733" marB="4573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1</a:t>
                      </a:r>
                    </a:p>
                  </a:txBody>
                  <a:tcPr marL="91453" marR="91453" marT="45733" marB="4573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민성기계</a:t>
                      </a:r>
                    </a:p>
                  </a:txBody>
                  <a:tcPr marL="91453" marR="91453" marT="45733" marB="4573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533400" marR="0" lvl="0" indent="-53340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2002. 8</a:t>
                      </a:r>
                    </a:p>
                  </a:txBody>
                  <a:tcPr marL="91453" marR="91453" marT="45733" marB="4573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endParaRPr kumimoji="1" lang="ko-KR" altLang="ko-KR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휴먼모음T" panose="02030504000101010101" pitchFamily="18" charset="-127"/>
                        <a:ea typeface="휴먼모음T" panose="02030504000101010101" pitchFamily="18" charset="-127"/>
                      </a:endParaRPr>
                    </a:p>
                  </a:txBody>
                  <a:tcPr marL="91453" marR="91453" marT="45733" marB="4573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0940953"/>
                  </a:ext>
                </a:extLst>
              </a:tr>
              <a:tr h="371196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재단기</a:t>
                      </a:r>
                    </a:p>
                  </a:txBody>
                  <a:tcPr marL="91453" marR="91453" marT="45733" marB="45733" anchor="ctr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2.2㎾ × 4P , </a:t>
                      </a: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폭</a:t>
                      </a:r>
                      <a:endParaRPr kumimoji="1" lang="en-US" altLang="ko-KR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휴먼모음T" panose="02030504000101010101" pitchFamily="18" charset="-127"/>
                        <a:ea typeface="휴먼모음T" panose="02030504000101010101" pitchFamily="18" charset="-127"/>
                      </a:endParaRPr>
                    </a:p>
                  </a:txBody>
                  <a:tcPr marL="91453" marR="91453" marT="45733" marB="4573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1</a:t>
                      </a:r>
                    </a:p>
                  </a:txBody>
                  <a:tcPr marL="91453" marR="91453" marT="45733" marB="4573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남양정공</a:t>
                      </a:r>
                    </a:p>
                  </a:txBody>
                  <a:tcPr marL="91453" marR="91453" marT="45733" marB="4573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2006. 10</a:t>
                      </a:r>
                    </a:p>
                  </a:txBody>
                  <a:tcPr marL="91453" marR="91453" marT="45733" marB="4573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endParaRPr kumimoji="1" lang="ko-KR" altLang="ko-KR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휴먼모음T" panose="02030504000101010101" pitchFamily="18" charset="-127"/>
                        <a:ea typeface="휴먼모음T" panose="02030504000101010101" pitchFamily="18" charset="-127"/>
                      </a:endParaRPr>
                    </a:p>
                  </a:txBody>
                  <a:tcPr marL="91453" marR="91453" marT="45733" marB="4573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8347566"/>
                  </a:ext>
                </a:extLst>
              </a:tr>
              <a:tr h="371196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뺏치머신</a:t>
                      </a:r>
                      <a:endParaRPr kumimoji="1" lang="ko-KR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휴먼모음T" panose="02030504000101010101" pitchFamily="18" charset="-127"/>
                        <a:ea typeface="휴먼모음T" panose="02030504000101010101" pitchFamily="18" charset="-127"/>
                      </a:endParaRPr>
                    </a:p>
                  </a:txBody>
                  <a:tcPr marL="91453" marR="91453" marT="45733" marB="45733" anchor="ctr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90 × 8000</a:t>
                      </a:r>
                    </a:p>
                  </a:txBody>
                  <a:tcPr marL="91453" marR="91453" marT="45733" marB="4573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1</a:t>
                      </a:r>
                    </a:p>
                  </a:txBody>
                  <a:tcPr marL="91453" marR="91453" marT="45733" marB="4573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남양정공</a:t>
                      </a:r>
                    </a:p>
                  </a:txBody>
                  <a:tcPr marL="91453" marR="91453" marT="45733" marB="4573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2004. 8</a:t>
                      </a:r>
                    </a:p>
                  </a:txBody>
                  <a:tcPr marL="91453" marR="91453" marT="45733" marB="4573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endParaRPr kumimoji="1" lang="ko-KR" altLang="ko-KR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휴먼모음T" panose="02030504000101010101" pitchFamily="18" charset="-127"/>
                        <a:ea typeface="휴먼모음T" panose="02030504000101010101" pitchFamily="18" charset="-127"/>
                      </a:endParaRPr>
                    </a:p>
                  </a:txBody>
                  <a:tcPr marL="91453" marR="91453" marT="45733" marB="4573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9265354"/>
                  </a:ext>
                </a:extLst>
              </a:tr>
              <a:tr h="371196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수동 </a:t>
                      </a:r>
                      <a:r>
                        <a:rPr kumimoji="1" lang="en-US" altLang="ko-K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PRESS</a:t>
                      </a:r>
                    </a:p>
                  </a:txBody>
                  <a:tcPr marL="91453" marR="91453" marT="45733" marB="45733" anchor="ctr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□ 500 × 150T</a:t>
                      </a:r>
                    </a:p>
                  </a:txBody>
                  <a:tcPr marL="91453" marR="91453" marT="45733" marB="4573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3</a:t>
                      </a:r>
                    </a:p>
                  </a:txBody>
                  <a:tcPr marL="91453" marR="91453" marT="45733" marB="4573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민성기계</a:t>
                      </a:r>
                    </a:p>
                  </a:txBody>
                  <a:tcPr marL="91453" marR="91453" marT="45733" marB="4573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2009. 10</a:t>
                      </a:r>
                    </a:p>
                  </a:txBody>
                  <a:tcPr marL="91453" marR="91453" marT="45733" marB="4573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endParaRPr kumimoji="1" lang="ko-KR" altLang="ko-KR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휴먼모음T" panose="02030504000101010101" pitchFamily="18" charset="-127"/>
                        <a:ea typeface="휴먼모음T" panose="02030504000101010101" pitchFamily="18" charset="-127"/>
                      </a:endParaRPr>
                    </a:p>
                  </a:txBody>
                  <a:tcPr marL="91453" marR="91453" marT="45733" marB="4573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4168063"/>
                  </a:ext>
                </a:extLst>
              </a:tr>
              <a:tr h="371196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진공자동 </a:t>
                      </a:r>
                      <a:r>
                        <a:rPr kumimoji="1" lang="en-US" altLang="ko-K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PRESS</a:t>
                      </a:r>
                    </a:p>
                  </a:txBody>
                  <a:tcPr marL="91453" marR="91453" marT="45733" marB="45733" anchor="ctr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□ 600 × 350T</a:t>
                      </a:r>
                    </a:p>
                  </a:txBody>
                  <a:tcPr marL="91453" marR="91453" marT="45733" marB="4573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3</a:t>
                      </a:r>
                    </a:p>
                  </a:txBody>
                  <a:tcPr marL="91453" marR="91453" marT="45733" marB="4573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신창정공</a:t>
                      </a:r>
                    </a:p>
                  </a:txBody>
                  <a:tcPr marL="91453" marR="91453" marT="45733" marB="4573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2017.11.18</a:t>
                      </a:r>
                    </a:p>
                  </a:txBody>
                  <a:tcPr marL="91453" marR="91453" marT="45733" marB="4573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endParaRPr kumimoji="1" lang="ko-KR" altLang="ko-KR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휴먼모음T" panose="02030504000101010101" pitchFamily="18" charset="-127"/>
                        <a:ea typeface="휴먼모음T" panose="02030504000101010101" pitchFamily="18" charset="-127"/>
                      </a:endParaRPr>
                    </a:p>
                  </a:txBody>
                  <a:tcPr marL="91453" marR="91453" marT="45733" marB="4573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3613132"/>
                  </a:ext>
                </a:extLst>
              </a:tr>
              <a:tr h="371196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진공자동 </a:t>
                      </a:r>
                      <a:r>
                        <a:rPr kumimoji="1" lang="en-US" altLang="ko-K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PRESS</a:t>
                      </a:r>
                    </a:p>
                  </a:txBody>
                  <a:tcPr marL="91453" marR="91453" marT="45733" marB="45733" anchor="ctr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□ 500 × 200T</a:t>
                      </a:r>
                    </a:p>
                  </a:txBody>
                  <a:tcPr marL="91453" marR="91453" marT="45733" marB="4573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3</a:t>
                      </a:r>
                    </a:p>
                  </a:txBody>
                  <a:tcPr marL="91453" marR="91453" marT="45733" marB="4573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동성유공압</a:t>
                      </a:r>
                      <a:endParaRPr kumimoji="1" lang="ko-KR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휴먼모음T" panose="02030504000101010101" pitchFamily="18" charset="-127"/>
                        <a:ea typeface="휴먼모음T" panose="02030504000101010101" pitchFamily="18" charset="-127"/>
                      </a:endParaRPr>
                    </a:p>
                  </a:txBody>
                  <a:tcPr marL="91453" marR="91453" marT="45733" marB="4573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2018.12</a:t>
                      </a:r>
                    </a:p>
                  </a:txBody>
                  <a:tcPr marL="91453" marR="91453" marT="45733" marB="4573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endParaRPr kumimoji="1" lang="ko-KR" altLang="ko-KR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휴먼모음T" panose="02030504000101010101" pitchFamily="18" charset="-127"/>
                        <a:ea typeface="휴먼모음T" panose="02030504000101010101" pitchFamily="18" charset="-127"/>
                      </a:endParaRPr>
                    </a:p>
                  </a:txBody>
                  <a:tcPr marL="91453" marR="91453" marT="45733" marB="4573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4482609"/>
                  </a:ext>
                </a:extLst>
              </a:tr>
              <a:tr h="44109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자동 </a:t>
                      </a:r>
                      <a:r>
                        <a:rPr kumimoji="1" lang="ko-KR" altLang="en-US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사상기</a:t>
                      </a:r>
                      <a:endParaRPr kumimoji="1" lang="ko-KR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휴먼모음T" panose="02030504000101010101" pitchFamily="18" charset="-127"/>
                        <a:ea typeface="휴먼모음T" panose="02030504000101010101" pitchFamily="18" charset="-127"/>
                      </a:endParaRPr>
                    </a:p>
                  </a:txBody>
                  <a:tcPr marL="91453" marR="91453" marT="45733" marB="45733" anchor="ctr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물 </a:t>
                      </a:r>
                      <a:r>
                        <a:rPr kumimoji="1" lang="ko-KR" altLang="en-US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바렐</a:t>
                      </a: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 </a:t>
                      </a:r>
                      <a:r>
                        <a:rPr kumimoji="1" lang="ko-KR" altLang="en-US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사상기</a:t>
                      </a:r>
                      <a:endParaRPr kumimoji="1" lang="ko-KR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휴먼모음T" panose="02030504000101010101" pitchFamily="18" charset="-127"/>
                        <a:ea typeface="휴먼모음T" panose="02030504000101010101" pitchFamily="18" charset="-127"/>
                      </a:endParaRPr>
                    </a:p>
                  </a:txBody>
                  <a:tcPr marL="91453" marR="91453" marT="45733" marB="4573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1</a:t>
                      </a:r>
                    </a:p>
                  </a:txBody>
                  <a:tcPr marL="91453" marR="91453" marT="45733" marB="4573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성화</a:t>
                      </a:r>
                      <a:r>
                        <a:rPr kumimoji="1" lang="en-US" altLang="ko-K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FA</a:t>
                      </a:r>
                      <a:endParaRPr kumimoji="1" lang="ko-KR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휴먼모음T" panose="02030504000101010101" pitchFamily="18" charset="-127"/>
                        <a:ea typeface="휴먼모음T" panose="02030504000101010101" pitchFamily="18" charset="-127"/>
                      </a:endParaRPr>
                    </a:p>
                  </a:txBody>
                  <a:tcPr marL="91453" marR="91453" marT="45733" marB="4573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2015. 10</a:t>
                      </a:r>
                    </a:p>
                  </a:txBody>
                  <a:tcPr marL="91453" marR="91453" marT="45733" marB="4573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endParaRPr kumimoji="1" lang="ko-KR" altLang="ko-KR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휴먼모음T" panose="02030504000101010101" pitchFamily="18" charset="-127"/>
                        <a:ea typeface="휴먼모음T" panose="02030504000101010101" pitchFamily="18" charset="-127"/>
                      </a:endParaRPr>
                    </a:p>
                  </a:txBody>
                  <a:tcPr marL="91453" marR="91453" marT="45733" marB="4573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2114557"/>
                  </a:ext>
                </a:extLst>
              </a:tr>
              <a:tr h="371196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2</a:t>
                      </a: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차 열처리기</a:t>
                      </a:r>
                    </a:p>
                  </a:txBody>
                  <a:tcPr marL="91453" marR="91453" marT="45733" marB="45733" anchor="ctr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2㎾ × 250℃</a:t>
                      </a:r>
                    </a:p>
                  </a:txBody>
                  <a:tcPr marL="91453" marR="91453" marT="45733" marB="4573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1</a:t>
                      </a:r>
                    </a:p>
                  </a:txBody>
                  <a:tcPr marL="91453" marR="91453" marT="45733" marB="4573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한영</a:t>
                      </a:r>
                    </a:p>
                  </a:txBody>
                  <a:tcPr marL="91453" marR="91453" marT="45733" marB="4573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2009. 12</a:t>
                      </a:r>
                    </a:p>
                  </a:txBody>
                  <a:tcPr marL="91453" marR="91453" marT="45733" marB="4573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endParaRPr kumimoji="1" lang="ko-KR" altLang="ko-KR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휴먼모음T" panose="02030504000101010101" pitchFamily="18" charset="-127"/>
                        <a:ea typeface="휴먼모음T" panose="02030504000101010101" pitchFamily="18" charset="-127"/>
                      </a:endParaRPr>
                    </a:p>
                  </a:txBody>
                  <a:tcPr marL="91453" marR="91453" marT="45733" marB="4573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6002553"/>
                  </a:ext>
                </a:extLst>
              </a:tr>
              <a:tr h="371196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H/J </a:t>
                      </a: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검사기</a:t>
                      </a:r>
                      <a:endParaRPr kumimoji="1" lang="en-US" altLang="ko-KR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휴먼모음T" panose="02030504000101010101" pitchFamily="18" charset="-127"/>
                        <a:ea typeface="휴먼모음T" panose="02030504000101010101" pitchFamily="18" charset="-127"/>
                      </a:endParaRPr>
                    </a:p>
                  </a:txBody>
                  <a:tcPr marL="91453" marR="91453" marT="45733" marB="45733" anchor="ctr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파츠 </a:t>
                      </a:r>
                      <a:r>
                        <a:rPr kumimoji="1" lang="ko-KR" altLang="en-US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피더기</a:t>
                      </a:r>
                      <a:endParaRPr kumimoji="1" lang="en-US" altLang="ko-KR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휴먼모음T" panose="02030504000101010101" pitchFamily="18" charset="-127"/>
                        <a:ea typeface="휴먼모음T" panose="02030504000101010101" pitchFamily="18" charset="-127"/>
                      </a:endParaRPr>
                    </a:p>
                  </a:txBody>
                  <a:tcPr marL="91453" marR="91453" marT="45733" marB="4573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1</a:t>
                      </a:r>
                    </a:p>
                  </a:txBody>
                  <a:tcPr marL="91453" marR="91453" marT="45733" marB="4573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대진자동화기계</a:t>
                      </a:r>
                    </a:p>
                  </a:txBody>
                  <a:tcPr marL="91453" marR="91453" marT="45733" marB="4573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2018.06.20</a:t>
                      </a:r>
                    </a:p>
                  </a:txBody>
                  <a:tcPr marL="91453" marR="91453" marT="45733" marB="4573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endParaRPr kumimoji="1" lang="ko-KR" altLang="ko-KR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휴먼모음T" panose="02030504000101010101" pitchFamily="18" charset="-127"/>
                        <a:ea typeface="휴먼모음T" panose="02030504000101010101" pitchFamily="18" charset="-127"/>
                      </a:endParaRPr>
                    </a:p>
                  </a:txBody>
                  <a:tcPr marL="91453" marR="91453" marT="45733" marB="4573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6049379"/>
                  </a:ext>
                </a:extLst>
              </a:tr>
              <a:tr h="371196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endParaRPr kumimoji="1" lang="ko-KR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휴먼모음T" panose="02030504000101010101" pitchFamily="18" charset="-127"/>
                        <a:ea typeface="휴먼모음T" panose="02030504000101010101" pitchFamily="18" charset="-127"/>
                      </a:endParaRPr>
                    </a:p>
                  </a:txBody>
                  <a:tcPr marL="91453" marR="91453" marT="45733" marB="45733" anchor="ctr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endParaRPr kumimoji="1" lang="ko-KR" altLang="en-US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휴먼모음T" panose="02030504000101010101" pitchFamily="18" charset="-127"/>
                        <a:ea typeface="휴먼모음T" panose="02030504000101010101" pitchFamily="18" charset="-127"/>
                      </a:endParaRPr>
                    </a:p>
                  </a:txBody>
                  <a:tcPr marL="91453" marR="91453" marT="45733" marB="4573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endParaRPr kumimoji="1" lang="en-US" altLang="ko-KR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휴먼모음T" panose="02030504000101010101" pitchFamily="18" charset="-127"/>
                        <a:ea typeface="휴먼모음T" panose="02030504000101010101" pitchFamily="18" charset="-127"/>
                      </a:endParaRPr>
                    </a:p>
                  </a:txBody>
                  <a:tcPr marL="91453" marR="91453" marT="45733" marB="4573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endParaRPr kumimoji="1" lang="ko-KR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휴먼모음T" panose="02030504000101010101" pitchFamily="18" charset="-127"/>
                        <a:ea typeface="휴먼모음T" panose="02030504000101010101" pitchFamily="18" charset="-127"/>
                      </a:endParaRPr>
                    </a:p>
                  </a:txBody>
                  <a:tcPr marL="91453" marR="91453" marT="45733" marB="4573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endParaRPr kumimoji="1" lang="ko-KR" altLang="ko-KR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휴먼모음T" panose="02030504000101010101" pitchFamily="18" charset="-127"/>
                        <a:ea typeface="휴먼모음T" panose="02030504000101010101" pitchFamily="18" charset="-127"/>
                      </a:endParaRPr>
                    </a:p>
                  </a:txBody>
                  <a:tcPr marL="91453" marR="91453" marT="45733" marB="4573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endParaRPr kumimoji="1" lang="ko-KR" altLang="ko-KR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휴먼모음T" panose="02030504000101010101" pitchFamily="18" charset="-127"/>
                        <a:ea typeface="휴먼모음T" panose="02030504000101010101" pitchFamily="18" charset="-127"/>
                      </a:endParaRPr>
                    </a:p>
                  </a:txBody>
                  <a:tcPr marL="91453" marR="91453" marT="45733" marB="4573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1275645"/>
                  </a:ext>
                </a:extLst>
              </a:tr>
              <a:tr h="371196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endParaRPr kumimoji="1" lang="ko-KR" altLang="en-US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휴먼모음T" panose="02030504000101010101" pitchFamily="18" charset="-127"/>
                        <a:ea typeface="휴먼모음T" panose="02030504000101010101" pitchFamily="18" charset="-127"/>
                      </a:endParaRPr>
                    </a:p>
                  </a:txBody>
                  <a:tcPr marL="91453" marR="91453" marT="45733" marB="45733" anchor="ctr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endParaRPr kumimoji="1" lang="ko-KR" altLang="en-US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휴먼모음T" panose="02030504000101010101" pitchFamily="18" charset="-127"/>
                        <a:ea typeface="휴먼모음T" panose="02030504000101010101" pitchFamily="18" charset="-127"/>
                      </a:endParaRPr>
                    </a:p>
                  </a:txBody>
                  <a:tcPr marL="91453" marR="91453" marT="45733" marB="4573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endParaRPr kumimoji="1" lang="en-US" altLang="ko-KR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휴먼모음T" panose="02030504000101010101" pitchFamily="18" charset="-127"/>
                        <a:ea typeface="휴먼모음T" panose="02030504000101010101" pitchFamily="18" charset="-127"/>
                      </a:endParaRPr>
                    </a:p>
                  </a:txBody>
                  <a:tcPr marL="91453" marR="91453" marT="45733" marB="4573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endParaRPr kumimoji="1" lang="ko-KR" altLang="en-US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휴먼모음T" panose="02030504000101010101" pitchFamily="18" charset="-127"/>
                        <a:ea typeface="휴먼모음T" panose="02030504000101010101" pitchFamily="18" charset="-127"/>
                      </a:endParaRPr>
                    </a:p>
                  </a:txBody>
                  <a:tcPr marL="91453" marR="91453" marT="45733" marB="4573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endParaRPr kumimoji="1" lang="ko-KR" altLang="ko-KR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휴먼모음T" panose="02030504000101010101" pitchFamily="18" charset="-127"/>
                        <a:ea typeface="휴먼모음T" panose="02030504000101010101" pitchFamily="18" charset="-127"/>
                      </a:endParaRPr>
                    </a:p>
                  </a:txBody>
                  <a:tcPr marL="91453" marR="91453" marT="45733" marB="4573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endParaRPr kumimoji="1" lang="ko-KR" altLang="ko-KR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휴먼모음T" panose="02030504000101010101" pitchFamily="18" charset="-127"/>
                        <a:ea typeface="휴먼모음T" panose="02030504000101010101" pitchFamily="18" charset="-127"/>
                      </a:endParaRPr>
                    </a:p>
                  </a:txBody>
                  <a:tcPr marL="91453" marR="91453" marT="45733" marB="4573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0656893"/>
                  </a:ext>
                </a:extLst>
              </a:tr>
              <a:tr h="371196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계</a:t>
                      </a:r>
                    </a:p>
                  </a:txBody>
                  <a:tcPr marL="91453" marR="91453" marT="45733" marB="45733" anchor="ctr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endParaRPr kumimoji="1" lang="ko-KR" altLang="ko-KR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휴먼모음T" panose="02030504000101010101" pitchFamily="18" charset="-127"/>
                        <a:ea typeface="휴먼모음T" panose="02030504000101010101" pitchFamily="18" charset="-127"/>
                      </a:endParaRPr>
                    </a:p>
                  </a:txBody>
                  <a:tcPr marL="91453" marR="91453" marT="45733" marB="4573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15</a:t>
                      </a:r>
                    </a:p>
                  </a:txBody>
                  <a:tcPr marL="91453" marR="91453" marT="45733" marB="4573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endParaRPr kumimoji="1" lang="ko-KR" altLang="ko-KR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휴먼모음T" panose="02030504000101010101" pitchFamily="18" charset="-127"/>
                        <a:ea typeface="휴먼모음T" panose="02030504000101010101" pitchFamily="18" charset="-127"/>
                      </a:endParaRPr>
                    </a:p>
                  </a:txBody>
                  <a:tcPr marL="91453" marR="91453" marT="45733" marB="4573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endParaRPr kumimoji="1" lang="ko-KR" altLang="ko-KR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휴먼모음T" panose="02030504000101010101" pitchFamily="18" charset="-127"/>
                        <a:ea typeface="휴먼모음T" panose="02030504000101010101" pitchFamily="18" charset="-127"/>
                      </a:endParaRPr>
                    </a:p>
                  </a:txBody>
                  <a:tcPr marL="91453" marR="91453" marT="45733" marB="4573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</a:pPr>
                      <a:endParaRPr kumimoji="1" lang="ko-KR" altLang="ko-KR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휴먼모음T" panose="02030504000101010101" pitchFamily="18" charset="-127"/>
                        <a:ea typeface="휴먼모음T" panose="02030504000101010101" pitchFamily="18" charset="-127"/>
                      </a:endParaRPr>
                    </a:p>
                  </a:txBody>
                  <a:tcPr marL="91453" marR="91453" marT="45733" marB="4573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8946485"/>
                  </a:ext>
                </a:extLst>
              </a:tr>
            </a:tbl>
          </a:graphicData>
        </a:graphic>
      </p:graphicFrame>
      <p:sp>
        <p:nvSpPr>
          <p:cNvPr id="5" name="바닥글 개체 틀 5">
            <a:extLst>
              <a:ext uri="{FF2B5EF4-FFF2-40B4-BE49-F238E27FC236}">
                <a16:creationId xmlns:a16="http://schemas.microsoft.com/office/drawing/2014/main" id="{F1920C01-0F82-4E98-8F6C-D7AC79615B86}"/>
              </a:ext>
            </a:extLst>
          </p:cNvPr>
          <p:cNvSpPr txBox="1">
            <a:spLocks/>
          </p:cNvSpPr>
          <p:nvPr/>
        </p:nvSpPr>
        <p:spPr>
          <a:xfrm>
            <a:off x="6407539" y="92843"/>
            <a:ext cx="2844981" cy="642942"/>
          </a:xfrm>
          <a:prstGeom prst="rect">
            <a:avLst/>
          </a:prstGeom>
        </p:spPr>
        <p:txBody>
          <a:bodyPr anchor="ctr"/>
          <a:lstStyle/>
          <a:p>
            <a:pPr algn="ctr" eaLnBrk="1" latinLnBrk="1" hangingPunct="1">
              <a:defRPr/>
            </a:pPr>
            <a:r>
              <a:rPr kumimoji="0" lang="en-US" altLang="ko-KR" sz="14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anose="020B0A04020102020204" pitchFamily="34" charset="0"/>
              </a:rPr>
              <a:t>G</a:t>
            </a:r>
            <a:r>
              <a:rPr kumimoji="0" lang="en-US" altLang="ko-KR" sz="14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Segoe UI Black" panose="020B0A02040204020203" pitchFamily="34" charset="0"/>
                <a:cs typeface="Calibri" panose="020F0502020204030204" pitchFamily="34" charset="0"/>
              </a:rPr>
              <a:t>lobal</a:t>
            </a:r>
            <a:r>
              <a:rPr kumimoji="0" lang="en-US" altLang="ko-KR" sz="14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anose="020B0A04020102020204" pitchFamily="34" charset="0"/>
                <a:ea typeface="Segoe UI Black" panose="020B0A02040204020203" pitchFamily="34" charset="0"/>
                <a:cs typeface="Calibri" panose="020F0502020204030204" pitchFamily="34" charset="0"/>
              </a:rPr>
              <a:t> </a:t>
            </a:r>
            <a:r>
              <a:rPr kumimoji="0" lang="en-US" altLang="ko-KR" sz="14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anose="020B0A04020102020204" pitchFamily="34" charset="0"/>
              </a:rPr>
              <a:t>S</a:t>
            </a:r>
            <a:r>
              <a:rPr kumimoji="0" lang="en-US" altLang="ko-KR" sz="14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anose="020B0A04020102020204" pitchFamily="34" charset="0"/>
              </a:rPr>
              <a:t>pecial </a:t>
            </a:r>
            <a:r>
              <a:rPr kumimoji="0" lang="en-US" altLang="ko-KR" sz="14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anose="020B0A04020102020204" pitchFamily="34" charset="0"/>
              </a:rPr>
              <a:t>E</a:t>
            </a:r>
            <a:r>
              <a:rPr kumimoji="0" lang="en-US" altLang="ko-KR" sz="14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anose="020B0A04020102020204" pitchFamily="34" charset="0"/>
              </a:rPr>
              <a:t>lastomer</a:t>
            </a:r>
            <a:endParaRPr kumimoji="0" lang="ko-KR" altLang="en-US" sz="14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10" name="바닥글 개체 틀 5">
            <a:extLst>
              <a:ext uri="{FF2B5EF4-FFF2-40B4-BE49-F238E27FC236}">
                <a16:creationId xmlns:a16="http://schemas.microsoft.com/office/drawing/2014/main" id="{F550501B-8BA2-4F23-AAC8-90566786FF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" y="6448251"/>
            <a:ext cx="9144000" cy="365125"/>
          </a:xfrm>
          <a:solidFill>
            <a:srgbClr val="B0E6FC"/>
          </a:solidFill>
        </p:spPr>
        <p:txBody>
          <a:bodyPr/>
          <a:lstStyle/>
          <a:p>
            <a:pPr>
              <a:defRPr/>
            </a:pPr>
            <a:r>
              <a:rPr lang="ko-KR" altLang="en-US" dirty="0">
                <a:solidFill>
                  <a:schemeClr val="tx1"/>
                </a:solidFill>
              </a:rPr>
              <a:t>                   지에스이                                                                                                      </a:t>
            </a:r>
            <a:r>
              <a:rPr lang="en-US" altLang="ko-KR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anose="020B0A04020102020204" pitchFamily="34" charset="0"/>
              </a:rPr>
              <a:t>G</a:t>
            </a:r>
            <a:r>
              <a:rPr lang="en-US" altLang="ko-KR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Segoe UI Black" panose="020B0A02040204020203" pitchFamily="34" charset="0"/>
                <a:cs typeface="Calibri" panose="020F0502020204030204" pitchFamily="34" charset="0"/>
              </a:rPr>
              <a:t>lobal</a:t>
            </a:r>
            <a:r>
              <a:rPr lang="en-US" altLang="ko-KR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anose="020B0A04020102020204" pitchFamily="34" charset="0"/>
                <a:ea typeface="Segoe UI Black" panose="020B0A02040204020203" pitchFamily="34" charset="0"/>
                <a:cs typeface="Calibri" panose="020F0502020204030204" pitchFamily="34" charset="0"/>
              </a:rPr>
              <a:t> </a:t>
            </a:r>
            <a:r>
              <a:rPr lang="en-US" altLang="ko-KR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anose="020B0A04020102020204" pitchFamily="34" charset="0"/>
              </a:rPr>
              <a:t>Special Elastomer </a:t>
            </a:r>
            <a:r>
              <a:rPr lang="en-US" altLang="ko-KR" dirty="0">
                <a:solidFill>
                  <a:schemeClr val="tx1"/>
                </a:solidFill>
              </a:rPr>
              <a:t>Co. LTD..  9</a:t>
            </a:r>
            <a:endParaRPr lang="ko-KR" altLang="en-US" dirty="0">
              <a:solidFill>
                <a:schemeClr val="tx1"/>
              </a:solidFill>
            </a:endParaRPr>
          </a:p>
        </p:txBody>
      </p:sp>
      <p:grpSp>
        <p:nvGrpSpPr>
          <p:cNvPr id="31850" name="그룹 25"/>
          <p:cNvGrpSpPr>
            <a:grpSpLocks/>
          </p:cNvGrpSpPr>
          <p:nvPr/>
        </p:nvGrpSpPr>
        <p:grpSpPr bwMode="auto">
          <a:xfrm>
            <a:off x="179388" y="6396038"/>
            <a:ext cx="1279525" cy="428625"/>
            <a:chOff x="0" y="0"/>
            <a:chExt cx="933449" cy="657225"/>
          </a:xfrm>
        </p:grpSpPr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5B905886-AA50-40A0-A61E-1C96CD7826C2}"/>
                </a:ext>
              </a:extLst>
            </p:cNvPr>
            <p:cNvSpPr/>
            <p:nvPr/>
          </p:nvSpPr>
          <p:spPr>
            <a:xfrm>
              <a:off x="0" y="0"/>
              <a:ext cx="933449" cy="657225"/>
            </a:xfrm>
            <a:prstGeom prst="rect">
              <a:avLst/>
            </a:prstGeom>
            <a:noFill/>
          </p:spPr>
          <p:txBody>
            <a:bodyPr wrap="none" anchor="ctr"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latinLnBrk="1" hangingPunct="1">
                <a:defRPr/>
              </a:pPr>
              <a:r>
                <a:rPr lang="en-US" altLang="ko-KR" sz="3200" dirty="0">
                  <a:ln w="11430"/>
                  <a:gradFill>
                    <a:gsLst>
                      <a:gs pos="0">
                        <a:schemeClr val="accent2">
                          <a:tint val="70000"/>
                          <a:satMod val="245000"/>
                        </a:schemeClr>
                      </a:gs>
                      <a:gs pos="75000">
                        <a:schemeClr val="accent2">
                          <a:tint val="90000"/>
                          <a:shade val="60000"/>
                          <a:satMod val="240000"/>
                        </a:schemeClr>
                      </a:gs>
                      <a:gs pos="100000">
                        <a:schemeClr val="accent2">
                          <a:tint val="100000"/>
                          <a:shade val="50000"/>
                          <a:satMod val="240000"/>
                        </a:schemeClr>
                      </a:gs>
                    </a:gsLst>
                    <a:lin ang="5400000"/>
                  </a:gra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latin typeface="HY수평선B" panose="02030600000101010101" pitchFamily="18" charset="-127"/>
                  <a:ea typeface="HY수평선B" panose="02030600000101010101" pitchFamily="18" charset="-127"/>
                </a:rPr>
                <a:t>G</a:t>
              </a:r>
              <a:r>
                <a:rPr lang="en-US" altLang="ko-KR" sz="3200" dirty="0">
                  <a:ln w="11430"/>
                  <a:solidFill>
                    <a:srgbClr val="0070C0"/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latin typeface="HY수평선B" panose="02030600000101010101" pitchFamily="18" charset="-127"/>
                  <a:ea typeface="HY수평선B" panose="02030600000101010101" pitchFamily="18" charset="-127"/>
                </a:rPr>
                <a:t>E</a:t>
              </a:r>
            </a:p>
          </p:txBody>
        </p:sp>
        <p:sp>
          <p:nvSpPr>
            <p:cNvPr id="31852" name="모서리가 둥근 직사각형 6"/>
            <p:cNvSpPr>
              <a:spLocks noChangeArrowheads="1"/>
            </p:cNvSpPr>
            <p:nvPr/>
          </p:nvSpPr>
          <p:spPr bwMode="auto">
            <a:xfrm>
              <a:off x="355600" y="269931"/>
              <a:ext cx="296333" cy="258195"/>
            </a:xfrm>
            <a:prstGeom prst="roundRect">
              <a:avLst>
                <a:gd name="adj" fmla="val 16667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8288" tIns="0" rIns="0" bIns="0" anchor="ctr"/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ko-KR" sz="1600">
                  <a:solidFill>
                    <a:srgbClr val="FFFF00"/>
                  </a:solidFill>
                  <a:latin typeface="HY수평선B" pitchFamily="18" charset="-127"/>
                  <a:ea typeface="HY수평선B" pitchFamily="18" charset="-127"/>
                </a:rPr>
                <a:t>S</a:t>
              </a:r>
              <a:endParaRPr lang="ko-KR" altLang="en-US" sz="1600">
                <a:solidFill>
                  <a:srgbClr val="FFFF00"/>
                </a:solidFill>
                <a:latin typeface="HY수평선B" pitchFamily="18" charset="-127"/>
                <a:ea typeface="HY수평선B" pitchFamily="18" charset="-127"/>
              </a:endParaRPr>
            </a:p>
          </p:txBody>
        </p:sp>
      </p:grp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6F9FC"/>
            </a:gs>
            <a:gs pos="49001">
              <a:srgbClr val="F6F9FC"/>
            </a:gs>
            <a:gs pos="83000">
              <a:srgbClr val="B0C6E1"/>
            </a:gs>
            <a:gs pos="83000">
              <a:srgbClr val="B0C6E1"/>
            </a:gs>
            <a:gs pos="100000">
              <a:srgbClr val="CAD9E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직선 연결선 12">
            <a:extLst>
              <a:ext uri="{FF2B5EF4-FFF2-40B4-BE49-F238E27FC236}">
                <a16:creationId xmlns:a16="http://schemas.microsoft.com/office/drawing/2014/main" id="{F702BC0F-702D-4C37-A781-5005817DB746}"/>
              </a:ext>
            </a:extLst>
          </p:cNvPr>
          <p:cNvCxnSpPr/>
          <p:nvPr/>
        </p:nvCxnSpPr>
        <p:spPr>
          <a:xfrm>
            <a:off x="0" y="714375"/>
            <a:ext cx="9144000" cy="1588"/>
          </a:xfrm>
          <a:prstGeom prst="line">
            <a:avLst/>
          </a:prstGeom>
          <a:ln w="31750">
            <a:solidFill>
              <a:schemeClr val="accent4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795" name="TextBox 34"/>
          <p:cNvSpPr txBox="1">
            <a:spLocks noChangeArrowheads="1"/>
          </p:cNvSpPr>
          <p:nvPr/>
        </p:nvSpPr>
        <p:spPr bwMode="auto">
          <a:xfrm>
            <a:off x="71438" y="142875"/>
            <a:ext cx="45720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2800">
                <a:latin typeface="휴먼모음T" panose="02030504000101010101" pitchFamily="18" charset="-127"/>
                <a:ea typeface="휴먼모음T" panose="02030504000101010101" pitchFamily="18" charset="-127"/>
              </a:rPr>
              <a:t>7. </a:t>
            </a:r>
            <a:r>
              <a:rPr lang="ko-KR" altLang="en-US" sz="2800">
                <a:latin typeface="휴먼모음T" panose="02030504000101010101" pitchFamily="18" charset="-127"/>
                <a:ea typeface="휴먼모음T" panose="02030504000101010101" pitchFamily="18" charset="-127"/>
              </a:rPr>
              <a:t>주요</a:t>
            </a:r>
            <a:r>
              <a:rPr lang="en-US" altLang="ko-KR" sz="2800"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ko-KR" altLang="en-US" sz="2800">
                <a:latin typeface="휴먼모음T" panose="02030504000101010101" pitchFamily="18" charset="-127"/>
                <a:ea typeface="휴먼모음T" panose="02030504000101010101" pitchFamily="18" charset="-127"/>
              </a:rPr>
              <a:t>생산 품목 사진</a:t>
            </a:r>
          </a:p>
        </p:txBody>
      </p:sp>
      <p:sp>
        <p:nvSpPr>
          <p:cNvPr id="15" name="Rectangle 6">
            <a:extLst>
              <a:ext uri="{FF2B5EF4-FFF2-40B4-BE49-F238E27FC236}">
                <a16:creationId xmlns:a16="http://schemas.microsoft.com/office/drawing/2014/main" id="{FD5BF5AA-24E4-4687-B8C0-AA8E2A8186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7158" y="3071810"/>
            <a:ext cx="1214446" cy="21431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lIns="0" tIns="0" rIns="0" bIns="0"/>
          <a:lstStyle/>
          <a:p>
            <a:pPr algn="ctr" eaLnBrk="1" latinLnBrk="1" hangingPunct="1">
              <a:defRPr/>
            </a:pPr>
            <a:r>
              <a:rPr lang="ko-KR" altLang="en-US" sz="1200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대형트럭용</a:t>
            </a:r>
            <a:endParaRPr lang="ko-KR" altLang="en-US" sz="12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8" name="Rectangle 10">
            <a:extLst>
              <a:ext uri="{FF2B5EF4-FFF2-40B4-BE49-F238E27FC236}">
                <a16:creationId xmlns:a16="http://schemas.microsoft.com/office/drawing/2014/main" id="{267CC402-33C7-4F9C-A995-459457904A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43248" y="3082920"/>
            <a:ext cx="1214438" cy="20320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lIns="0" tIns="0" rIns="0" bIns="0"/>
          <a:lstStyle/>
          <a:p>
            <a:pPr algn="ctr" eaLnBrk="1" latinLnBrk="1" hangingPunct="1">
              <a:defRPr/>
            </a:pPr>
            <a:r>
              <a:rPr lang="en-US" altLang="ko-KR" sz="1200" dirty="0">
                <a:latin typeface="휴먼모음T" pitchFamily="18" charset="-127"/>
                <a:ea typeface="휴먼모음T" pitchFamily="18" charset="-127"/>
              </a:rPr>
              <a:t>RV</a:t>
            </a:r>
            <a:r>
              <a:rPr lang="ko-KR" altLang="en-US" sz="1200" dirty="0">
                <a:latin typeface="휴먼모음T" pitchFamily="18" charset="-127"/>
                <a:ea typeface="휴먼모음T" pitchFamily="18" charset="-127"/>
              </a:rPr>
              <a:t>용</a:t>
            </a:r>
          </a:p>
        </p:txBody>
      </p:sp>
      <p:sp>
        <p:nvSpPr>
          <p:cNvPr id="19" name="Rectangle 12">
            <a:extLst>
              <a:ext uri="{FF2B5EF4-FFF2-40B4-BE49-F238E27FC236}">
                <a16:creationId xmlns:a16="http://schemas.microsoft.com/office/drawing/2014/main" id="{82351A53-14DA-4A46-9080-F8517C99B1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0210" y="3082920"/>
            <a:ext cx="1214446" cy="21431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lIns="0" tIns="0" rIns="0" bIns="0"/>
          <a:lstStyle/>
          <a:p>
            <a:pPr algn="ctr" eaLnBrk="1" latinLnBrk="1" hangingPunct="1">
              <a:defRPr/>
            </a:pPr>
            <a:r>
              <a:rPr lang="ko-KR" altLang="en-US" sz="1200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중형트럭용</a:t>
            </a:r>
            <a:endParaRPr lang="ko-KR" altLang="en-US" sz="12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29" name="Rectangle 6">
            <a:extLst>
              <a:ext uri="{FF2B5EF4-FFF2-40B4-BE49-F238E27FC236}">
                <a16:creationId xmlns:a16="http://schemas.microsoft.com/office/drawing/2014/main" id="{E029DA44-0B7F-4145-8212-E4FF7E9517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7158" y="1071546"/>
            <a:ext cx="4000529" cy="50006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lIns="0" tIns="0" rIns="0" bIns="0" anchor="ctr"/>
          <a:lstStyle/>
          <a:p>
            <a:pPr eaLnBrk="1" latinLnBrk="1" hangingPunct="1">
              <a:defRPr/>
            </a:pPr>
            <a:r>
              <a:rPr lang="en-US" altLang="ko-KR" sz="1600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 1</a:t>
            </a:r>
            <a:r>
              <a:rPr lang="en-US" altLang="ko-KR" sz="1600" dirty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) P/SHAFT</a:t>
            </a:r>
            <a:r>
              <a:rPr lang="ko-KR" altLang="en-US" sz="1600" dirty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용 </a:t>
            </a:r>
            <a:r>
              <a:rPr lang="en-US" altLang="ko-KR" sz="1600" dirty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CUSHION RUBBER</a:t>
            </a:r>
            <a:endParaRPr lang="ko-KR" altLang="en-US" sz="16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9" name="Rectangle 7">
            <a:extLst>
              <a:ext uri="{FF2B5EF4-FFF2-40B4-BE49-F238E27FC236}">
                <a16:creationId xmlns:a16="http://schemas.microsoft.com/office/drawing/2014/main" id="{1F7682B0-6DBC-409C-BB11-9DA4021418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08680" y="3078970"/>
            <a:ext cx="1857388" cy="2182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lIns="0" tIns="0" rIns="0" bIns="0" anchor="ctr"/>
          <a:lstStyle/>
          <a:p>
            <a:pPr algn="ctr" eaLnBrk="1" latinLnBrk="1" hangingPunct="1">
              <a:defRPr/>
            </a:pPr>
            <a:r>
              <a:rPr lang="en-US" altLang="ko-KR" sz="1200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BRAKE</a:t>
            </a:r>
            <a:r>
              <a:rPr lang="ko-KR" altLang="en-US" sz="1200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용 부품</a:t>
            </a:r>
            <a:endParaRPr lang="ko-KR" altLang="en-US" sz="12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41" name="Rectangle 13">
            <a:extLst>
              <a:ext uri="{FF2B5EF4-FFF2-40B4-BE49-F238E27FC236}">
                <a16:creationId xmlns:a16="http://schemas.microsoft.com/office/drawing/2014/main" id="{7FA91CE1-122D-4AB2-8EC5-18721FD563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5894" y="5929330"/>
            <a:ext cx="3795783" cy="282578"/>
          </a:xfrm>
          <a:prstGeom prst="rect">
            <a:avLst/>
          </a:prstGeom>
          <a:solidFill>
            <a:srgbClr val="D1F7D7"/>
          </a:solidFill>
          <a:ln w="9525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lIns="0" tIns="0" rIns="0" bIns="0" anchor="ctr"/>
          <a:lstStyle/>
          <a:p>
            <a:pPr algn="ctr" eaLnBrk="1" latinLnBrk="1" hangingPunct="1">
              <a:defRPr/>
            </a:pPr>
            <a:r>
              <a:rPr lang="en-US" altLang="ko-KR" sz="1200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H/J&amp;U/J</a:t>
            </a:r>
            <a:r>
              <a:rPr lang="ko-KR" altLang="en-US" sz="1200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용 </a:t>
            </a:r>
            <a:r>
              <a:rPr lang="en-US" altLang="ko-KR" sz="1200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OIL SEAL</a:t>
            </a:r>
            <a:r>
              <a:rPr lang="ko-KR" altLang="en-US" sz="1200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부품</a:t>
            </a:r>
            <a:endParaRPr lang="ko-KR" altLang="en-US" sz="12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46" name="Text Box 4">
            <a:extLst>
              <a:ext uri="{FF2B5EF4-FFF2-40B4-BE49-F238E27FC236}">
                <a16:creationId xmlns:a16="http://schemas.microsoft.com/office/drawing/2014/main" id="{312AFB07-B051-4089-8143-7382907E1F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0097" y="3047202"/>
            <a:ext cx="1802431" cy="25003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anchor="ctr"/>
          <a:lstStyle/>
          <a:p>
            <a:pPr algn="ctr">
              <a:defRPr/>
            </a:pPr>
            <a:r>
              <a:rPr kumimoji="0" lang="ko-KR" altLang="en-US" sz="1200" dirty="0" err="1">
                <a:solidFill>
                  <a:srgbClr val="040404"/>
                </a:solidFill>
                <a:latin typeface="휴먼모음T" pitchFamily="18" charset="-127"/>
                <a:ea typeface="휴먼모음T" pitchFamily="18" charset="-127"/>
              </a:rPr>
              <a:t>기어박스용부품</a:t>
            </a:r>
            <a:endParaRPr kumimoji="0" lang="ko-KR" altLang="en-US" sz="1200" dirty="0">
              <a:solidFill>
                <a:srgbClr val="040404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47" name="Rectangle 6">
            <a:extLst>
              <a:ext uri="{FF2B5EF4-FFF2-40B4-BE49-F238E27FC236}">
                <a16:creationId xmlns:a16="http://schemas.microsoft.com/office/drawing/2014/main" id="{FCD2D45C-A275-410A-84B9-A4B672F838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13704" y="1071546"/>
            <a:ext cx="3857652" cy="50006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lIns="0" tIns="0" rIns="0" bIns="0" anchor="ctr"/>
          <a:lstStyle/>
          <a:p>
            <a:pPr eaLnBrk="1" latinLnBrk="1" hangingPunct="1">
              <a:defRPr/>
            </a:pPr>
            <a:r>
              <a:rPr lang="en-US" altLang="ko-KR" sz="1600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1600" dirty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2) </a:t>
            </a:r>
            <a:r>
              <a:rPr lang="ko-KR" altLang="en-US" sz="1600" dirty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제동</a:t>
            </a:r>
            <a:r>
              <a:rPr lang="en-US" altLang="ko-KR" sz="1600" dirty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/</a:t>
            </a:r>
            <a:r>
              <a:rPr lang="ko-KR" altLang="en-US" sz="1600" dirty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기아박스용 부품</a:t>
            </a:r>
            <a:endParaRPr lang="ko-KR" altLang="en-US" sz="16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48" name="모서리가 둥근 직사각형 47">
            <a:extLst>
              <a:ext uri="{FF2B5EF4-FFF2-40B4-BE49-F238E27FC236}">
                <a16:creationId xmlns:a16="http://schemas.microsoft.com/office/drawing/2014/main" id="{696B7B21-21A5-438B-A51E-92DADAC9B3C0}"/>
              </a:ext>
            </a:extLst>
          </p:cNvPr>
          <p:cNvSpPr/>
          <p:nvPr/>
        </p:nvSpPr>
        <p:spPr bwMode="auto">
          <a:xfrm>
            <a:off x="214313" y="928688"/>
            <a:ext cx="8643937" cy="5429250"/>
          </a:xfrm>
          <a:prstGeom prst="roundRect">
            <a:avLst>
              <a:gd name="adj" fmla="val 5453"/>
            </a:avLst>
          </a:prstGeom>
          <a:noFill/>
          <a:ln w="28575" algn="ctr">
            <a:solidFill>
              <a:srgbClr val="000000"/>
            </a:solidFill>
            <a:miter lim="800000"/>
            <a:headEnd/>
            <a:tailEnd/>
          </a:ln>
          <a:effectLst/>
          <a:scene3d>
            <a:camera prst="legacyPerspectiveTop"/>
            <a:lightRig rig="legacyFlat3" dir="r"/>
          </a:scene3d>
          <a:sp3d prstMaterial="legacyMatte">
            <a:bevelT w="13500" h="13500" prst="angle"/>
            <a:bevelB w="13500" h="13500" prst="angle"/>
            <a:extrusionClr>
              <a:srgbClr val="FFFFCC"/>
            </a:extrusionClr>
          </a:sp3d>
        </p:spPr>
        <p:txBody>
          <a:bodyPr wrap="none" anchor="ctr">
            <a:flatTx/>
          </a:bodyPr>
          <a:lstStyle/>
          <a:p>
            <a:pPr algn="ctr" eaLnBrk="1" latinLnBrk="1" hangingPunct="1">
              <a:lnSpc>
                <a:spcPct val="80000"/>
              </a:lnSpc>
              <a:spcBef>
                <a:spcPct val="50000"/>
              </a:spcBef>
              <a:defRPr/>
            </a:pPr>
            <a:endParaRPr lang="ko-KR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굴림" charset="-127"/>
            </a:endParaRPr>
          </a:p>
        </p:txBody>
      </p:sp>
      <p:sp>
        <p:nvSpPr>
          <p:cNvPr id="37" name="Rectangle 6">
            <a:extLst>
              <a:ext uri="{FF2B5EF4-FFF2-40B4-BE49-F238E27FC236}">
                <a16:creationId xmlns:a16="http://schemas.microsoft.com/office/drawing/2014/main" id="{3141E1AF-1913-48BD-A720-BC679E68D4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3245" y="3641727"/>
            <a:ext cx="3964441" cy="500066"/>
          </a:xfrm>
          <a:prstGeom prst="rect">
            <a:avLst/>
          </a:prstGeom>
          <a:solidFill>
            <a:srgbClr val="D1F7D7"/>
          </a:solidFill>
          <a:ln w="9525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lIns="0" tIns="0" rIns="0" bIns="0" anchor="ctr"/>
          <a:lstStyle/>
          <a:p>
            <a:pPr eaLnBrk="1" latinLnBrk="1" hangingPunct="1">
              <a:defRPr/>
            </a:pPr>
            <a:r>
              <a:rPr lang="en-US" altLang="ko-KR" sz="1600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 3) OIL SEAL</a:t>
            </a:r>
            <a:endParaRPr lang="ko-KR" altLang="en-US" sz="16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38" name="Rectangle 6">
            <a:extLst>
              <a:ext uri="{FF2B5EF4-FFF2-40B4-BE49-F238E27FC236}">
                <a16:creationId xmlns:a16="http://schemas.microsoft.com/office/drawing/2014/main" id="{6344AF5F-B38A-4752-BF72-B531957CF8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14876" y="3649014"/>
            <a:ext cx="3857652" cy="50006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lIns="0" tIns="0" rIns="0" bIns="0" anchor="ctr"/>
          <a:lstStyle/>
          <a:p>
            <a:pPr eaLnBrk="1" latinLnBrk="1" hangingPunct="1">
              <a:defRPr/>
            </a:pPr>
            <a:r>
              <a:rPr lang="en-US" altLang="ko-KR" sz="1600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 4)</a:t>
            </a:r>
            <a:r>
              <a:rPr lang="ko-KR" altLang="en-US" sz="1600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 도장용 </a:t>
            </a:r>
            <a:r>
              <a:rPr lang="ko-KR" altLang="en-US" sz="1600" dirty="0" err="1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마스킹</a:t>
            </a:r>
            <a:r>
              <a:rPr lang="ko-KR" altLang="en-US" sz="1600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1600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&amp; B/JOINT</a:t>
            </a:r>
            <a:r>
              <a:rPr lang="ko-KR" altLang="en-US" sz="1600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1600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COVER</a:t>
            </a:r>
            <a:endParaRPr lang="ko-KR" altLang="en-US" sz="16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42" name="Rectangle 10">
            <a:extLst>
              <a:ext uri="{FF2B5EF4-FFF2-40B4-BE49-F238E27FC236}">
                <a16:creationId xmlns:a16="http://schemas.microsoft.com/office/drawing/2014/main" id="{6A792FCB-B333-41D5-B7D8-72C69AEEED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16016" y="5929312"/>
            <a:ext cx="1624459" cy="28257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lIns="0" tIns="0" rIns="0" bIns="0" anchor="ctr"/>
          <a:lstStyle/>
          <a:p>
            <a:pPr algn="ctr" eaLnBrk="1" latinLnBrk="1" hangingPunct="1">
              <a:defRPr/>
            </a:pPr>
            <a:r>
              <a:rPr lang="ko-KR" altLang="en-US" sz="1200" dirty="0">
                <a:latin typeface="휴먼모음T" pitchFamily="18" charset="-127"/>
                <a:ea typeface="휴먼모음T" pitchFamily="18" charset="-127"/>
              </a:rPr>
              <a:t> 도장용 </a:t>
            </a:r>
            <a:r>
              <a:rPr lang="ko-KR" altLang="en-US" sz="1200" dirty="0" err="1">
                <a:latin typeface="휴먼모음T" pitchFamily="18" charset="-127"/>
                <a:ea typeface="휴먼모음T" pitchFamily="18" charset="-127"/>
              </a:rPr>
              <a:t>마스킹</a:t>
            </a:r>
            <a:r>
              <a:rPr lang="ko-KR" altLang="en-US" sz="1200" dirty="0">
                <a:latin typeface="휴먼모음T" pitchFamily="18" charset="-127"/>
                <a:ea typeface="휴먼모음T" pitchFamily="18" charset="-127"/>
              </a:rPr>
              <a:t> </a:t>
            </a:r>
          </a:p>
        </p:txBody>
      </p:sp>
      <p:sp>
        <p:nvSpPr>
          <p:cNvPr id="27" name="바닥글 개체 틀 5">
            <a:extLst>
              <a:ext uri="{FF2B5EF4-FFF2-40B4-BE49-F238E27FC236}">
                <a16:creationId xmlns:a16="http://schemas.microsoft.com/office/drawing/2014/main" id="{0D484C23-0ACA-4714-BEFA-1A8042B39AAE}"/>
              </a:ext>
            </a:extLst>
          </p:cNvPr>
          <p:cNvSpPr txBox="1">
            <a:spLocks/>
          </p:cNvSpPr>
          <p:nvPr/>
        </p:nvSpPr>
        <p:spPr>
          <a:xfrm>
            <a:off x="6407539" y="92843"/>
            <a:ext cx="2844981" cy="642942"/>
          </a:xfrm>
          <a:prstGeom prst="rect">
            <a:avLst/>
          </a:prstGeom>
        </p:spPr>
        <p:txBody>
          <a:bodyPr anchor="ctr"/>
          <a:lstStyle/>
          <a:p>
            <a:pPr algn="ctr" eaLnBrk="1" latinLnBrk="1" hangingPunct="1">
              <a:defRPr/>
            </a:pPr>
            <a:r>
              <a:rPr kumimoji="0" lang="en-US" altLang="ko-KR" sz="14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anose="020B0A04020102020204" pitchFamily="34" charset="0"/>
              </a:rPr>
              <a:t>G</a:t>
            </a:r>
            <a:r>
              <a:rPr kumimoji="0" lang="en-US" altLang="ko-KR" sz="14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Segoe UI Black" panose="020B0A02040204020203" pitchFamily="34" charset="0"/>
                <a:cs typeface="Calibri" panose="020F0502020204030204" pitchFamily="34" charset="0"/>
              </a:rPr>
              <a:t>lobal</a:t>
            </a:r>
            <a:r>
              <a:rPr kumimoji="0" lang="en-US" altLang="ko-KR" sz="14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anose="020B0A04020102020204" pitchFamily="34" charset="0"/>
                <a:ea typeface="Segoe UI Black" panose="020B0A02040204020203" pitchFamily="34" charset="0"/>
                <a:cs typeface="Calibri" panose="020F0502020204030204" pitchFamily="34" charset="0"/>
              </a:rPr>
              <a:t> </a:t>
            </a:r>
            <a:r>
              <a:rPr kumimoji="0" lang="en-US" altLang="ko-KR" sz="14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anose="020B0A04020102020204" pitchFamily="34" charset="0"/>
              </a:rPr>
              <a:t>S</a:t>
            </a:r>
            <a:r>
              <a:rPr kumimoji="0" lang="en-US" altLang="ko-KR" sz="14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anose="020B0A04020102020204" pitchFamily="34" charset="0"/>
              </a:rPr>
              <a:t>pecial </a:t>
            </a:r>
            <a:r>
              <a:rPr kumimoji="0" lang="en-US" altLang="ko-KR" sz="14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anose="020B0A04020102020204" pitchFamily="34" charset="0"/>
              </a:rPr>
              <a:t>E</a:t>
            </a:r>
            <a:r>
              <a:rPr kumimoji="0" lang="en-US" altLang="ko-KR" sz="14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anose="020B0A04020102020204" pitchFamily="34" charset="0"/>
              </a:rPr>
              <a:t>lastomer</a:t>
            </a:r>
            <a:endParaRPr kumimoji="0" lang="ko-KR" altLang="en-US" sz="14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28" name="바닥글 개체 틀 5">
            <a:extLst>
              <a:ext uri="{FF2B5EF4-FFF2-40B4-BE49-F238E27FC236}">
                <a16:creationId xmlns:a16="http://schemas.microsoft.com/office/drawing/2014/main" id="{005A13A1-537F-474A-A2BD-D3E1FFFCD9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" y="6448251"/>
            <a:ext cx="9144000" cy="365125"/>
          </a:xfrm>
          <a:solidFill>
            <a:srgbClr val="B0E6FC"/>
          </a:solidFill>
        </p:spPr>
        <p:txBody>
          <a:bodyPr/>
          <a:lstStyle/>
          <a:p>
            <a:pPr>
              <a:defRPr/>
            </a:pPr>
            <a:r>
              <a:rPr lang="ko-KR" altLang="en-US" dirty="0">
                <a:solidFill>
                  <a:schemeClr val="tx1"/>
                </a:solidFill>
              </a:rPr>
              <a:t>                   지에스이                                                                                                      </a:t>
            </a:r>
            <a:r>
              <a:rPr lang="en-US" altLang="ko-KR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anose="020B0A04020102020204" pitchFamily="34" charset="0"/>
              </a:rPr>
              <a:t>G</a:t>
            </a:r>
            <a:r>
              <a:rPr lang="en-US" altLang="ko-KR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Segoe UI Black" panose="020B0A02040204020203" pitchFamily="34" charset="0"/>
                <a:cs typeface="Calibri" panose="020F0502020204030204" pitchFamily="34" charset="0"/>
              </a:rPr>
              <a:t>lobal</a:t>
            </a:r>
            <a:r>
              <a:rPr lang="en-US" altLang="ko-KR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anose="020B0A04020102020204" pitchFamily="34" charset="0"/>
                <a:ea typeface="Segoe UI Black" panose="020B0A02040204020203" pitchFamily="34" charset="0"/>
                <a:cs typeface="Calibri" panose="020F0502020204030204" pitchFamily="34" charset="0"/>
              </a:rPr>
              <a:t> </a:t>
            </a:r>
            <a:r>
              <a:rPr lang="en-US" altLang="ko-KR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anose="020B0A04020102020204" pitchFamily="34" charset="0"/>
              </a:rPr>
              <a:t>Special Elastomer </a:t>
            </a:r>
            <a:r>
              <a:rPr lang="en-US" altLang="ko-KR" dirty="0">
                <a:solidFill>
                  <a:schemeClr val="tx1"/>
                </a:solidFill>
              </a:rPr>
              <a:t>Co. LTD..  10</a:t>
            </a:r>
            <a:endParaRPr lang="ko-KR" altLang="en-US" dirty="0">
              <a:solidFill>
                <a:schemeClr val="tx1"/>
              </a:solidFill>
            </a:endParaRPr>
          </a:p>
        </p:txBody>
      </p:sp>
      <p:grpSp>
        <p:nvGrpSpPr>
          <p:cNvPr id="33832" name="그룹 25"/>
          <p:cNvGrpSpPr>
            <a:grpSpLocks/>
          </p:cNvGrpSpPr>
          <p:nvPr/>
        </p:nvGrpSpPr>
        <p:grpSpPr bwMode="auto">
          <a:xfrm>
            <a:off x="179388" y="6396038"/>
            <a:ext cx="1279525" cy="428625"/>
            <a:chOff x="0" y="0"/>
            <a:chExt cx="933449" cy="657225"/>
          </a:xfrm>
        </p:grpSpPr>
        <p:sp>
          <p:nvSpPr>
            <p:cNvPr id="31" name="직사각형 30">
              <a:extLst>
                <a:ext uri="{FF2B5EF4-FFF2-40B4-BE49-F238E27FC236}">
                  <a16:creationId xmlns:a16="http://schemas.microsoft.com/office/drawing/2014/main" id="{29B08108-0917-464E-A168-B83A2A1CF72E}"/>
                </a:ext>
              </a:extLst>
            </p:cNvPr>
            <p:cNvSpPr/>
            <p:nvPr/>
          </p:nvSpPr>
          <p:spPr>
            <a:xfrm>
              <a:off x="0" y="0"/>
              <a:ext cx="933449" cy="657225"/>
            </a:xfrm>
            <a:prstGeom prst="rect">
              <a:avLst/>
            </a:prstGeom>
            <a:noFill/>
          </p:spPr>
          <p:txBody>
            <a:bodyPr wrap="none" anchor="ctr"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latinLnBrk="1" hangingPunct="1">
                <a:defRPr/>
              </a:pPr>
              <a:r>
                <a:rPr lang="en-US" altLang="ko-KR" sz="3200" dirty="0">
                  <a:ln w="11430"/>
                  <a:gradFill>
                    <a:gsLst>
                      <a:gs pos="0">
                        <a:schemeClr val="accent2">
                          <a:tint val="70000"/>
                          <a:satMod val="245000"/>
                        </a:schemeClr>
                      </a:gs>
                      <a:gs pos="75000">
                        <a:schemeClr val="accent2">
                          <a:tint val="90000"/>
                          <a:shade val="60000"/>
                          <a:satMod val="240000"/>
                        </a:schemeClr>
                      </a:gs>
                      <a:gs pos="100000">
                        <a:schemeClr val="accent2">
                          <a:tint val="100000"/>
                          <a:shade val="50000"/>
                          <a:satMod val="240000"/>
                        </a:schemeClr>
                      </a:gs>
                    </a:gsLst>
                    <a:lin ang="5400000"/>
                  </a:gra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latin typeface="HY수평선B" panose="02030600000101010101" pitchFamily="18" charset="-127"/>
                  <a:ea typeface="HY수평선B" panose="02030600000101010101" pitchFamily="18" charset="-127"/>
                </a:rPr>
                <a:t>G</a:t>
              </a:r>
              <a:r>
                <a:rPr lang="en-US" altLang="ko-KR" sz="3200" dirty="0">
                  <a:ln w="11430"/>
                  <a:solidFill>
                    <a:srgbClr val="0070C0"/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latin typeface="HY수평선B" panose="02030600000101010101" pitchFamily="18" charset="-127"/>
                  <a:ea typeface="HY수평선B" panose="02030600000101010101" pitchFamily="18" charset="-127"/>
                </a:rPr>
                <a:t>E</a:t>
              </a:r>
            </a:p>
          </p:txBody>
        </p:sp>
        <p:sp>
          <p:nvSpPr>
            <p:cNvPr id="33862" name="모서리가 둥근 직사각형 6"/>
            <p:cNvSpPr>
              <a:spLocks noChangeArrowheads="1"/>
            </p:cNvSpPr>
            <p:nvPr/>
          </p:nvSpPr>
          <p:spPr bwMode="auto">
            <a:xfrm>
              <a:off x="355600" y="269931"/>
              <a:ext cx="296333" cy="258195"/>
            </a:xfrm>
            <a:prstGeom prst="roundRect">
              <a:avLst>
                <a:gd name="adj" fmla="val 16667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8288" tIns="0" rIns="0" bIns="0" anchor="ctr"/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ko-KR" sz="1600">
                  <a:solidFill>
                    <a:srgbClr val="FFFF00"/>
                  </a:solidFill>
                  <a:latin typeface="HY수평선B" pitchFamily="18" charset="-127"/>
                  <a:ea typeface="HY수평선B" pitchFamily="18" charset="-127"/>
                </a:rPr>
                <a:t>S</a:t>
              </a:r>
              <a:endParaRPr lang="ko-KR" altLang="en-US" sz="1600">
                <a:solidFill>
                  <a:srgbClr val="FFFF00"/>
                </a:solidFill>
                <a:latin typeface="HY수평선B" pitchFamily="18" charset="-127"/>
                <a:ea typeface="HY수평선B" pitchFamily="18" charset="-127"/>
              </a:endParaRPr>
            </a:p>
          </p:txBody>
        </p:sp>
      </p:grpSp>
      <p:pic>
        <p:nvPicPr>
          <p:cNvPr id="33833" name="그림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613" y="4271963"/>
            <a:ext cx="876300" cy="73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34" name="그림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1925" y="4271963"/>
            <a:ext cx="876300" cy="75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35" name="그림 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413" y="4271963"/>
            <a:ext cx="876300" cy="73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36" name="그림 10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6613" y="4262438"/>
            <a:ext cx="874712" cy="74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37" name="그림 1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6775" y="5102225"/>
            <a:ext cx="844550" cy="73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38" name="그림 16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1925" y="5111750"/>
            <a:ext cx="860425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39" name="그림 20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425" y="5140325"/>
            <a:ext cx="839788" cy="655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40" name="그림 22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413" y="5113338"/>
            <a:ext cx="876300" cy="725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41" name="그림 24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1800" y="1714500"/>
            <a:ext cx="1214438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42" name="그림 29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" y="1735138"/>
            <a:ext cx="1214438" cy="1131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43" name="그림 33824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250" y="1714500"/>
            <a:ext cx="1214438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44" name="그림 33830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6938" y="5178425"/>
            <a:ext cx="714375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45" name="그림 33832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8525" y="4306888"/>
            <a:ext cx="742950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46" name="그림 33836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7525" y="5191125"/>
            <a:ext cx="74295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47" name="그림 33842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1338" y="4306888"/>
            <a:ext cx="719137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48" name="그림 33847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7841" y="1858618"/>
            <a:ext cx="782637" cy="9015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49" name="그림 33850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9114" y="1868782"/>
            <a:ext cx="784225" cy="891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50" name="그림 33852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7488" y="2182813"/>
            <a:ext cx="579437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51" name="그림 33854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1375" y="1722438"/>
            <a:ext cx="1857375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52" name="그림 32"/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6775" y="2174875"/>
            <a:ext cx="579438" cy="684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53" name="그림 48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185988"/>
            <a:ext cx="579438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54" name="그림 4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9250" y="4306888"/>
            <a:ext cx="779463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55" name="그림 6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2075" y="4306888"/>
            <a:ext cx="779463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56" name="그림 8"/>
          <p:cNvPicPr>
            <a:picLocks noChangeAspect="1" noChangeArrowheads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6713" y="5181600"/>
            <a:ext cx="744537" cy="65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57" name="그림 10"/>
          <p:cNvPicPr>
            <a:picLocks noChangeAspect="1" noChangeArrowheads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2075" y="5191125"/>
            <a:ext cx="779463" cy="65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" name="Rectangle 10">
            <a:extLst>
              <a:ext uri="{FF2B5EF4-FFF2-40B4-BE49-F238E27FC236}">
                <a16:creationId xmlns:a16="http://schemas.microsoft.com/office/drawing/2014/main" id="{70291B78-84C3-4960-9E9C-5A804C695A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5901" y="5954734"/>
            <a:ext cx="1785259" cy="25715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lIns="0" tIns="0" rIns="0" bIns="0" anchor="ctr"/>
          <a:lstStyle/>
          <a:p>
            <a:pPr algn="ctr" eaLnBrk="1" latinLnBrk="1" hangingPunct="1">
              <a:defRPr/>
            </a:pPr>
            <a:r>
              <a:rPr lang="ko-KR" altLang="en-US" sz="1200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1200" dirty="0">
                <a:latin typeface="휴먼모음T" pitchFamily="18" charset="-127"/>
                <a:ea typeface="휴먼모음T" pitchFamily="18" charset="-127"/>
              </a:rPr>
              <a:t>B/JOINT COVER</a:t>
            </a:r>
            <a:endParaRPr lang="ko-KR" altLang="en-US" sz="1200" dirty="0">
              <a:latin typeface="휴먼모음T" pitchFamily="18" charset="-127"/>
              <a:ea typeface="휴먼모음T" pitchFamily="18" charset="-127"/>
            </a:endParaRPr>
          </a:p>
        </p:txBody>
      </p: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6F9FC"/>
            </a:gs>
            <a:gs pos="45000">
              <a:srgbClr val="F6F9FC"/>
            </a:gs>
            <a:gs pos="83000">
              <a:srgbClr val="B0C6E1"/>
            </a:gs>
            <a:gs pos="83000">
              <a:srgbClr val="B0C6E1"/>
            </a:gs>
            <a:gs pos="100000">
              <a:srgbClr val="CAD9E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직선 연결선 12">
            <a:extLst>
              <a:ext uri="{FF2B5EF4-FFF2-40B4-BE49-F238E27FC236}">
                <a16:creationId xmlns:a16="http://schemas.microsoft.com/office/drawing/2014/main" id="{418D66B1-FA45-4C1D-B97A-0EC6E784AEFB}"/>
              </a:ext>
            </a:extLst>
          </p:cNvPr>
          <p:cNvCxnSpPr/>
          <p:nvPr/>
        </p:nvCxnSpPr>
        <p:spPr>
          <a:xfrm>
            <a:off x="0" y="714375"/>
            <a:ext cx="9144000" cy="1588"/>
          </a:xfrm>
          <a:prstGeom prst="line">
            <a:avLst/>
          </a:prstGeom>
          <a:ln w="31750">
            <a:solidFill>
              <a:schemeClr val="accent4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843" name="TextBox 34"/>
          <p:cNvSpPr txBox="1">
            <a:spLocks noChangeArrowheads="1"/>
          </p:cNvSpPr>
          <p:nvPr/>
        </p:nvSpPr>
        <p:spPr bwMode="auto">
          <a:xfrm>
            <a:off x="71438" y="142875"/>
            <a:ext cx="47148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2800">
                <a:latin typeface="휴먼모음T" panose="02030504000101010101" pitchFamily="18" charset="-127"/>
                <a:ea typeface="휴먼모음T" panose="02030504000101010101" pitchFamily="18" charset="-127"/>
              </a:rPr>
              <a:t>8. </a:t>
            </a:r>
            <a:r>
              <a:rPr lang="ko-KR" altLang="en-US" sz="2800">
                <a:latin typeface="휴먼모음T" panose="02030504000101010101" pitchFamily="18" charset="-127"/>
                <a:ea typeface="휴먼모음T" panose="02030504000101010101" pitchFamily="18" charset="-127"/>
              </a:rPr>
              <a:t>고무제품 일반공정도</a:t>
            </a:r>
          </a:p>
        </p:txBody>
      </p:sp>
      <p:graphicFrame>
        <p:nvGraphicFramePr>
          <p:cNvPr id="15" name="Group 103">
            <a:extLst>
              <a:ext uri="{FF2B5EF4-FFF2-40B4-BE49-F238E27FC236}">
                <a16:creationId xmlns:a16="http://schemas.microsoft.com/office/drawing/2014/main" id="{0FC3D581-B2D4-4785-BFA3-46D4614E02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14394369"/>
              </p:ext>
            </p:extLst>
          </p:nvPr>
        </p:nvGraphicFramePr>
        <p:xfrm>
          <a:off x="179388" y="981075"/>
          <a:ext cx="8678863" cy="5305425"/>
        </p:xfrm>
        <a:graphic>
          <a:graphicData uri="http://schemas.openxmlformats.org/drawingml/2006/table">
            <a:tbl>
              <a:tblPr/>
              <a:tblGrid>
                <a:gridCol w="8085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731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7463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731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746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7463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9897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공정명</a:t>
                      </a:r>
                      <a:endParaRPr kumimoji="1" lang="ko-KR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휴먼모음T" panose="02030504000101010101" pitchFamily="18" charset="-127"/>
                        <a:ea typeface="휴먼모음T" panose="02030504000101010101" pitchFamily="18" charset="-127"/>
                      </a:endParaRPr>
                    </a:p>
                  </a:txBody>
                  <a:tcPr marL="92076" marR="92076" marT="46038" marB="4603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#10(</a:t>
                      </a: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원재료 입고</a:t>
                      </a:r>
                      <a:r>
                        <a:rPr kumimoji="1" lang="en-US" altLang="ko-K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)</a:t>
                      </a:r>
                    </a:p>
                  </a:txBody>
                  <a:tcPr marL="92076" marR="92076" marT="46038" marB="4603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8DF9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#20(</a:t>
                      </a: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배합</a:t>
                      </a:r>
                      <a:r>
                        <a:rPr kumimoji="1" lang="en-US" altLang="ko-K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)</a:t>
                      </a:r>
                    </a:p>
                  </a:txBody>
                  <a:tcPr marL="92076" marR="92076" marT="46038" marB="4603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8DF9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#30(</a:t>
                      </a:r>
                      <a:r>
                        <a:rPr kumimoji="1" lang="ko-KR" altLang="en-US" sz="1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혼련</a:t>
                      </a:r>
                      <a:r>
                        <a:rPr kumimoji="1" lang="en-US" altLang="ko-K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)</a:t>
                      </a:r>
                    </a:p>
                  </a:txBody>
                  <a:tcPr marL="92076" marR="92076" marT="46038" marB="4603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8DF9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#40(</a:t>
                      </a: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배합고무검사</a:t>
                      </a:r>
                      <a:r>
                        <a:rPr kumimoji="1" lang="en-US" altLang="ko-K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)</a:t>
                      </a:r>
                    </a:p>
                  </a:txBody>
                  <a:tcPr marL="92076" marR="92076" marT="46038" marB="4603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8DF9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#50(</a:t>
                      </a: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재단</a:t>
                      </a:r>
                      <a:r>
                        <a:rPr kumimoji="1" lang="en-US" altLang="ko-K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)</a:t>
                      </a:r>
                    </a:p>
                  </a:txBody>
                  <a:tcPr marL="92076" marR="92076" marT="46038" marB="4603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8DF9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9518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공정사진</a:t>
                      </a:r>
                    </a:p>
                  </a:txBody>
                  <a:tcPr marL="92076" marR="92076" marT="46038" marB="4603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휴먼모음T" panose="02030504000101010101" pitchFamily="18" charset="-127"/>
                        <a:ea typeface="휴먼모음T" panose="02030504000101010101" pitchFamily="18" charset="-127"/>
                      </a:endParaRPr>
                    </a:p>
                  </a:txBody>
                  <a:tcPr marL="92076" marR="92076" marT="46038" marB="4603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휴먼모음T" panose="02030504000101010101" pitchFamily="18" charset="-127"/>
                        <a:ea typeface="휴먼모음T" panose="02030504000101010101" pitchFamily="18" charset="-127"/>
                      </a:endParaRPr>
                    </a:p>
                  </a:txBody>
                  <a:tcPr marL="92076" marR="92076" marT="46038" marB="4603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휴먼모음T" panose="02030504000101010101" pitchFamily="18" charset="-127"/>
                        <a:ea typeface="휴먼모음T" panose="02030504000101010101" pitchFamily="18" charset="-127"/>
                      </a:endParaRPr>
                    </a:p>
                  </a:txBody>
                  <a:tcPr marL="92076" marR="92076" marT="46038" marB="4603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휴먼모음T" panose="02030504000101010101" pitchFamily="18" charset="-127"/>
                        <a:ea typeface="휴먼모음T" panose="02030504000101010101" pitchFamily="18" charset="-127"/>
                      </a:endParaRPr>
                    </a:p>
                  </a:txBody>
                  <a:tcPr marL="92076" marR="92076" marT="46038" marB="4603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휴먼모음T" panose="02030504000101010101" pitchFamily="18" charset="-127"/>
                        <a:ea typeface="휴먼모음T" panose="02030504000101010101" pitchFamily="18" charset="-127"/>
                      </a:endParaRPr>
                    </a:p>
                  </a:txBody>
                  <a:tcPr marL="92076" marR="92076" marT="46038" marB="4603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430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공정명</a:t>
                      </a:r>
                      <a:endParaRPr kumimoji="1" lang="ko-KR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휴먼모음T" panose="02030504000101010101" pitchFamily="18" charset="-127"/>
                        <a:ea typeface="휴먼모음T" panose="02030504000101010101" pitchFamily="18" charset="-127"/>
                      </a:endParaRPr>
                    </a:p>
                  </a:txBody>
                  <a:tcPr marL="92076" marR="92076" marT="46038" marB="4603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#60(</a:t>
                      </a: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숙성</a:t>
                      </a:r>
                      <a:r>
                        <a:rPr kumimoji="1" lang="en-US" altLang="ko-K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)</a:t>
                      </a:r>
                    </a:p>
                  </a:txBody>
                  <a:tcPr marL="92076" marR="92076" marT="46038" marB="4603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8DF9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#70(</a:t>
                      </a: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성형공정</a:t>
                      </a:r>
                      <a:r>
                        <a:rPr kumimoji="1" lang="en-US" altLang="ko-K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)</a:t>
                      </a:r>
                    </a:p>
                  </a:txBody>
                  <a:tcPr marL="92076" marR="92076" marT="46038" marB="4603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8DF9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#80(</a:t>
                      </a: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자주검사</a:t>
                      </a:r>
                      <a:r>
                        <a:rPr kumimoji="1" lang="en-US" altLang="ko-K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)</a:t>
                      </a:r>
                    </a:p>
                  </a:txBody>
                  <a:tcPr marL="92076" marR="92076" marT="46038" marB="4603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8DF9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#90(</a:t>
                      </a: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사상</a:t>
                      </a:r>
                      <a:r>
                        <a:rPr kumimoji="1" lang="en-US" altLang="ko-K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)</a:t>
                      </a:r>
                    </a:p>
                  </a:txBody>
                  <a:tcPr marL="92076" marR="92076" marT="46038" marB="4603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8DF9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#100(</a:t>
                      </a: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외관전수검사</a:t>
                      </a:r>
                      <a:r>
                        <a:rPr kumimoji="1" lang="en-US" altLang="ko-K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)</a:t>
                      </a:r>
                    </a:p>
                  </a:txBody>
                  <a:tcPr marL="92076" marR="92076" marT="46038" marB="4603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8DF9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9467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공정사진</a:t>
                      </a:r>
                    </a:p>
                  </a:txBody>
                  <a:tcPr marL="92076" marR="92076" marT="46038" marB="4603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휴먼모음T" panose="02030504000101010101" pitchFamily="18" charset="-127"/>
                        <a:ea typeface="휴먼모음T" panose="02030504000101010101" pitchFamily="18" charset="-127"/>
                      </a:endParaRPr>
                    </a:p>
                  </a:txBody>
                  <a:tcPr marL="92076" marR="92076" marT="46038" marB="4603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휴먼모음T" panose="02030504000101010101" pitchFamily="18" charset="-127"/>
                        <a:ea typeface="휴먼모음T" panose="02030504000101010101" pitchFamily="18" charset="-127"/>
                      </a:endParaRPr>
                    </a:p>
                  </a:txBody>
                  <a:tcPr marL="92076" marR="92076" marT="46038" marB="4603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휴먼모음T" panose="02030504000101010101" pitchFamily="18" charset="-127"/>
                        <a:ea typeface="휴먼모음T" panose="02030504000101010101" pitchFamily="18" charset="-127"/>
                      </a:endParaRPr>
                    </a:p>
                  </a:txBody>
                  <a:tcPr marL="92076" marR="92076" marT="46038" marB="4603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휴먼모음T" panose="02030504000101010101" pitchFamily="18" charset="-127"/>
                        <a:ea typeface="휴먼모음T" panose="02030504000101010101" pitchFamily="18" charset="-127"/>
                      </a:endParaRPr>
                    </a:p>
                  </a:txBody>
                  <a:tcPr marL="92076" marR="92076" marT="46038" marB="4603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휴먼모음T" panose="02030504000101010101" pitchFamily="18" charset="-127"/>
                        <a:ea typeface="휴먼모음T" panose="02030504000101010101" pitchFamily="18" charset="-127"/>
                      </a:endParaRPr>
                    </a:p>
                  </a:txBody>
                  <a:tcPr marL="92076" marR="92076" marT="46038" marB="4603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843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공정명</a:t>
                      </a:r>
                      <a:endParaRPr kumimoji="1" lang="ko-KR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휴먼모음T" panose="02030504000101010101" pitchFamily="18" charset="-127"/>
                        <a:ea typeface="휴먼모음T" panose="02030504000101010101" pitchFamily="18" charset="-127"/>
                      </a:endParaRPr>
                    </a:p>
                  </a:txBody>
                  <a:tcPr marL="92076" marR="92076" marT="46038" marB="4603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#110(</a:t>
                      </a: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최종검사</a:t>
                      </a:r>
                      <a:r>
                        <a:rPr kumimoji="1" lang="en-US" altLang="ko-K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)</a:t>
                      </a:r>
                    </a:p>
                  </a:txBody>
                  <a:tcPr marL="92076" marR="92076" marT="46038" marB="4603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8DF9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#120(</a:t>
                      </a: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포장</a:t>
                      </a:r>
                      <a:r>
                        <a:rPr kumimoji="1" lang="en-US" altLang="ko-K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)</a:t>
                      </a:r>
                    </a:p>
                  </a:txBody>
                  <a:tcPr marL="92076" marR="92076" marT="46038" marB="4603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8DF9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#130(</a:t>
                      </a: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출하</a:t>
                      </a:r>
                      <a:r>
                        <a:rPr kumimoji="1" lang="en-US" altLang="ko-K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)</a:t>
                      </a:r>
                    </a:p>
                  </a:txBody>
                  <a:tcPr marL="92076" marR="92076" marT="46038" marB="4603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8DF9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휴먼모음T" panose="02030504000101010101" pitchFamily="18" charset="-127"/>
                        <a:ea typeface="휴먼모음T" panose="02030504000101010101" pitchFamily="18" charset="-127"/>
                      </a:endParaRPr>
                    </a:p>
                  </a:txBody>
                  <a:tcPr marL="92076" marR="92076" marT="46038" marB="4603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8DF9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휴먼모음T" panose="02030504000101010101" pitchFamily="18" charset="-127"/>
                        <a:ea typeface="휴먼모음T" panose="02030504000101010101" pitchFamily="18" charset="-127"/>
                      </a:endParaRPr>
                    </a:p>
                  </a:txBody>
                  <a:tcPr marL="92076" marR="92076" marT="46038" marB="4603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8DF9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35385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공정사진</a:t>
                      </a:r>
                    </a:p>
                  </a:txBody>
                  <a:tcPr marL="92076" marR="92076" marT="46038" marB="4603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휴먼모음T" panose="02030504000101010101" pitchFamily="18" charset="-127"/>
                        <a:ea typeface="휴먼모음T" panose="02030504000101010101" pitchFamily="18" charset="-127"/>
                      </a:endParaRPr>
                    </a:p>
                  </a:txBody>
                  <a:tcPr marL="92076" marR="92076" marT="46038" marB="4603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휴먼모음T" panose="02030504000101010101" pitchFamily="18" charset="-127"/>
                        <a:ea typeface="휴먼모음T" panose="02030504000101010101" pitchFamily="18" charset="-127"/>
                      </a:endParaRPr>
                    </a:p>
                  </a:txBody>
                  <a:tcPr marL="92076" marR="92076" marT="46038" marB="4603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휴먼모음T" panose="02030504000101010101" pitchFamily="18" charset="-127"/>
                        <a:ea typeface="휴먼모음T" panose="02030504000101010101" pitchFamily="18" charset="-127"/>
                      </a:endParaRPr>
                    </a:p>
                  </a:txBody>
                  <a:tcPr marL="92076" marR="92076" marT="46038" marB="4603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휴먼모음T" panose="02030504000101010101" pitchFamily="18" charset="-127"/>
                        <a:ea typeface="휴먼모음T" panose="02030504000101010101" pitchFamily="18" charset="-127"/>
                      </a:endParaRPr>
                    </a:p>
                  </a:txBody>
                  <a:tcPr marL="92076" marR="92076" marT="46038" marB="4603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휴먼모음T" panose="02030504000101010101" pitchFamily="18" charset="-127"/>
                        <a:ea typeface="휴먼모음T" panose="02030504000101010101" pitchFamily="18" charset="-127"/>
                      </a:endParaRPr>
                    </a:p>
                  </a:txBody>
                  <a:tcPr marL="92076" marR="92076" marT="46038" marB="4603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35895" name="Picture 130"/>
          <p:cNvPicPr>
            <a:picLocks noChangeAspect="1" noChangeArrowheads="1"/>
          </p:cNvPicPr>
          <p:nvPr/>
        </p:nvPicPr>
        <p:blipFill>
          <a:blip r:embed="rId3">
            <a:lum brigh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763" y="1428750"/>
            <a:ext cx="1479550" cy="60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96" name="Picture 202"/>
          <p:cNvPicPr>
            <a:picLocks noChangeAspect="1" noChangeArrowheads="1"/>
          </p:cNvPicPr>
          <p:nvPr/>
        </p:nvPicPr>
        <p:blipFill>
          <a:blip r:embed="rId4">
            <a:lum brigh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5525" y="2058988"/>
            <a:ext cx="6889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97" name="Picture 203"/>
          <p:cNvPicPr>
            <a:picLocks noChangeAspect="1" noChangeArrowheads="1"/>
          </p:cNvPicPr>
          <p:nvPr/>
        </p:nvPicPr>
        <p:blipFill>
          <a:blip r:embed="rId5">
            <a:lum brigh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5938" y="2051050"/>
            <a:ext cx="714375" cy="592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98" name="Picture 232"/>
          <p:cNvPicPr>
            <a:picLocks noChangeAspect="1" noChangeArrowheads="1"/>
          </p:cNvPicPr>
          <p:nvPr/>
        </p:nvPicPr>
        <p:blipFill>
          <a:blip r:embed="rId6">
            <a:lum brigh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4813" y="1428750"/>
            <a:ext cx="1439862" cy="119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99" name="Picture 270"/>
          <p:cNvPicPr>
            <a:picLocks noChangeAspect="1" noChangeArrowheads="1"/>
          </p:cNvPicPr>
          <p:nvPr/>
        </p:nvPicPr>
        <p:blipFill>
          <a:blip r:embed="rId4">
            <a:lum brigh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6438" y="1428750"/>
            <a:ext cx="703262" cy="642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900" name="Picture 271"/>
          <p:cNvPicPr>
            <a:picLocks noChangeAspect="1" noChangeArrowheads="1"/>
          </p:cNvPicPr>
          <p:nvPr/>
        </p:nvPicPr>
        <p:blipFill>
          <a:blip r:embed="rId7">
            <a:lum brigh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0813" y="1428750"/>
            <a:ext cx="703262" cy="642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901" name="Picture 272"/>
          <p:cNvPicPr>
            <a:picLocks noChangeAspect="1" noChangeArrowheads="1"/>
          </p:cNvPicPr>
          <p:nvPr/>
        </p:nvPicPr>
        <p:blipFill>
          <a:blip r:embed="rId8">
            <a:lum brigh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6438" y="2097088"/>
            <a:ext cx="690562" cy="54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902" name="Picture 273"/>
          <p:cNvPicPr>
            <a:picLocks noChangeAspect="1" noChangeArrowheads="1"/>
          </p:cNvPicPr>
          <p:nvPr/>
        </p:nvPicPr>
        <p:blipFill>
          <a:blip r:embed="rId9">
            <a:lum brigh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0813" y="2106613"/>
            <a:ext cx="690562" cy="53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903" name="Picture 275"/>
          <p:cNvPicPr>
            <a:picLocks noChangeAspect="1" noChangeArrowheads="1"/>
          </p:cNvPicPr>
          <p:nvPr/>
        </p:nvPicPr>
        <p:blipFill>
          <a:blip r:embed="rId10">
            <a:lum brigh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563" y="3143250"/>
            <a:ext cx="1428750" cy="1357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904" name="Picture 299"/>
          <p:cNvPicPr>
            <a:picLocks noChangeAspect="1" noChangeArrowheads="1"/>
          </p:cNvPicPr>
          <p:nvPr/>
        </p:nvPicPr>
        <p:blipFill>
          <a:blip r:embed="rId11">
            <a:lum brigh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0813" y="3143250"/>
            <a:ext cx="714375" cy="1357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905" name="Picture 303"/>
          <p:cNvPicPr>
            <a:picLocks noChangeAspect="1" noChangeArrowheads="1"/>
          </p:cNvPicPr>
          <p:nvPr/>
        </p:nvPicPr>
        <p:blipFill>
          <a:blip r:embed="rId12">
            <a:lum brigh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8063" y="3143250"/>
            <a:ext cx="1428750" cy="1357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906" name="Picture 97" descr="사진 260"/>
          <p:cNvPicPr>
            <a:picLocks noChangeAspect="1" noChangeArrowheads="1"/>
          </p:cNvPicPr>
          <p:nvPr/>
        </p:nvPicPr>
        <p:blipFill>
          <a:blip r:embed="rId13">
            <a:lum brigh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3188" y="5000625"/>
            <a:ext cx="1428750" cy="1214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907" name="Picture 298"/>
          <p:cNvPicPr>
            <a:picLocks noChangeAspect="1" noChangeArrowheads="1"/>
          </p:cNvPicPr>
          <p:nvPr/>
        </p:nvPicPr>
        <p:blipFill>
          <a:blip r:embed="rId14">
            <a:lum brigh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6438" y="3143250"/>
            <a:ext cx="714375" cy="1357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908" name="Picture 306"/>
          <p:cNvPicPr>
            <a:picLocks noChangeAspect="1" noChangeArrowheads="1"/>
          </p:cNvPicPr>
          <p:nvPr/>
        </p:nvPicPr>
        <p:blipFill>
          <a:blip r:embed="rId15">
            <a:lum brigh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4813" y="5000625"/>
            <a:ext cx="1428750" cy="1214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909" name="Picture 81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82" t="71877" r="63570" b="14688"/>
          <a:stretch>
            <a:fillRect/>
          </a:stretch>
        </p:blipFill>
        <p:spPr bwMode="auto">
          <a:xfrm>
            <a:off x="1027113" y="4941888"/>
            <a:ext cx="1457325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910" name="Picture 81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218" t="32751" r="51617" b="52362"/>
          <a:stretch>
            <a:fillRect/>
          </a:stretch>
        </p:blipFill>
        <p:spPr bwMode="auto">
          <a:xfrm>
            <a:off x="2627313" y="1401763"/>
            <a:ext cx="1512887" cy="1223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911" name="그림 33" descr="20151007_102518.jpg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92" r="25673" b="6752"/>
          <a:stretch>
            <a:fillRect/>
          </a:stretch>
        </p:blipFill>
        <p:spPr bwMode="auto">
          <a:xfrm>
            <a:off x="7358063" y="1433513"/>
            <a:ext cx="1428750" cy="1201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바닥글 개체 틀 5">
            <a:extLst>
              <a:ext uri="{FF2B5EF4-FFF2-40B4-BE49-F238E27FC236}">
                <a16:creationId xmlns:a16="http://schemas.microsoft.com/office/drawing/2014/main" id="{6C0EC590-23F1-4E80-A90A-64C9EE801960}"/>
              </a:ext>
            </a:extLst>
          </p:cNvPr>
          <p:cNvSpPr txBox="1">
            <a:spLocks/>
          </p:cNvSpPr>
          <p:nvPr/>
        </p:nvSpPr>
        <p:spPr>
          <a:xfrm>
            <a:off x="6407539" y="92843"/>
            <a:ext cx="2844981" cy="642942"/>
          </a:xfrm>
          <a:prstGeom prst="rect">
            <a:avLst/>
          </a:prstGeom>
        </p:spPr>
        <p:txBody>
          <a:bodyPr anchor="ctr"/>
          <a:lstStyle/>
          <a:p>
            <a:pPr algn="ctr" eaLnBrk="1" latinLnBrk="1" hangingPunct="1">
              <a:defRPr/>
            </a:pPr>
            <a:r>
              <a:rPr kumimoji="0" lang="en-US" altLang="ko-KR" sz="14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anose="020B0A04020102020204" pitchFamily="34" charset="0"/>
              </a:rPr>
              <a:t>G</a:t>
            </a:r>
            <a:r>
              <a:rPr kumimoji="0" lang="en-US" altLang="ko-KR" sz="14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Segoe UI Black" panose="020B0A02040204020203" pitchFamily="34" charset="0"/>
                <a:cs typeface="Calibri" panose="020F0502020204030204" pitchFamily="34" charset="0"/>
              </a:rPr>
              <a:t>lobal</a:t>
            </a:r>
            <a:r>
              <a:rPr kumimoji="0" lang="en-US" altLang="ko-KR" sz="14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anose="020B0A04020102020204" pitchFamily="34" charset="0"/>
                <a:ea typeface="Segoe UI Black" panose="020B0A02040204020203" pitchFamily="34" charset="0"/>
                <a:cs typeface="Calibri" panose="020F0502020204030204" pitchFamily="34" charset="0"/>
              </a:rPr>
              <a:t> </a:t>
            </a:r>
            <a:r>
              <a:rPr kumimoji="0" lang="en-US" altLang="ko-KR" sz="14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anose="020B0A04020102020204" pitchFamily="34" charset="0"/>
              </a:rPr>
              <a:t>S</a:t>
            </a:r>
            <a:r>
              <a:rPr kumimoji="0" lang="en-US" altLang="ko-KR" sz="14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anose="020B0A04020102020204" pitchFamily="34" charset="0"/>
              </a:rPr>
              <a:t>pecial </a:t>
            </a:r>
            <a:r>
              <a:rPr kumimoji="0" lang="en-US" altLang="ko-KR" sz="14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anose="020B0A04020102020204" pitchFamily="34" charset="0"/>
              </a:rPr>
              <a:t>E</a:t>
            </a:r>
            <a:r>
              <a:rPr kumimoji="0" lang="en-US" altLang="ko-KR" sz="14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anose="020B0A04020102020204" pitchFamily="34" charset="0"/>
              </a:rPr>
              <a:t>lastomer</a:t>
            </a:r>
            <a:endParaRPr kumimoji="0" lang="ko-KR" altLang="en-US" sz="14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25" name="바닥글 개체 틀 5">
            <a:extLst>
              <a:ext uri="{FF2B5EF4-FFF2-40B4-BE49-F238E27FC236}">
                <a16:creationId xmlns:a16="http://schemas.microsoft.com/office/drawing/2014/main" id="{F6D83316-38CF-4490-BD3A-1B72C68593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" y="6448251"/>
            <a:ext cx="9144000" cy="365125"/>
          </a:xfrm>
          <a:solidFill>
            <a:srgbClr val="B0E6FC"/>
          </a:solidFill>
        </p:spPr>
        <p:txBody>
          <a:bodyPr/>
          <a:lstStyle/>
          <a:p>
            <a:pPr>
              <a:defRPr/>
            </a:pPr>
            <a:r>
              <a:rPr lang="ko-KR" altLang="en-US" dirty="0">
                <a:solidFill>
                  <a:schemeClr val="tx1"/>
                </a:solidFill>
              </a:rPr>
              <a:t>                   지에스이                                                                                                      </a:t>
            </a:r>
            <a:r>
              <a:rPr lang="en-US" altLang="ko-KR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anose="020B0A04020102020204" pitchFamily="34" charset="0"/>
              </a:rPr>
              <a:t>G</a:t>
            </a:r>
            <a:r>
              <a:rPr lang="en-US" altLang="ko-KR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Segoe UI Black" panose="020B0A02040204020203" pitchFamily="34" charset="0"/>
                <a:cs typeface="Calibri" panose="020F0502020204030204" pitchFamily="34" charset="0"/>
              </a:rPr>
              <a:t>lobal</a:t>
            </a:r>
            <a:r>
              <a:rPr lang="en-US" altLang="ko-KR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anose="020B0A04020102020204" pitchFamily="34" charset="0"/>
                <a:ea typeface="Segoe UI Black" panose="020B0A02040204020203" pitchFamily="34" charset="0"/>
                <a:cs typeface="Calibri" panose="020F0502020204030204" pitchFamily="34" charset="0"/>
              </a:rPr>
              <a:t> </a:t>
            </a:r>
            <a:r>
              <a:rPr lang="en-US" altLang="ko-KR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anose="020B0A04020102020204" pitchFamily="34" charset="0"/>
              </a:rPr>
              <a:t>Special Elastomer </a:t>
            </a:r>
            <a:r>
              <a:rPr lang="en-US" altLang="ko-KR" dirty="0">
                <a:solidFill>
                  <a:schemeClr val="tx1"/>
                </a:solidFill>
              </a:rPr>
              <a:t>Co. LTD..  11</a:t>
            </a:r>
            <a:endParaRPr lang="ko-KR" altLang="en-US" dirty="0">
              <a:solidFill>
                <a:schemeClr val="tx1"/>
              </a:solidFill>
            </a:endParaRPr>
          </a:p>
        </p:txBody>
      </p:sp>
      <p:grpSp>
        <p:nvGrpSpPr>
          <p:cNvPr id="35914" name="그룹 25"/>
          <p:cNvGrpSpPr>
            <a:grpSpLocks/>
          </p:cNvGrpSpPr>
          <p:nvPr/>
        </p:nvGrpSpPr>
        <p:grpSpPr bwMode="auto">
          <a:xfrm>
            <a:off x="179388" y="6396038"/>
            <a:ext cx="1279525" cy="428625"/>
            <a:chOff x="0" y="0"/>
            <a:chExt cx="933449" cy="657225"/>
          </a:xfrm>
        </p:grpSpPr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0D094447-FEB4-4434-9705-331C7AE6322B}"/>
                </a:ext>
              </a:extLst>
            </p:cNvPr>
            <p:cNvSpPr/>
            <p:nvPr/>
          </p:nvSpPr>
          <p:spPr>
            <a:xfrm>
              <a:off x="0" y="0"/>
              <a:ext cx="933449" cy="657225"/>
            </a:xfrm>
            <a:prstGeom prst="rect">
              <a:avLst/>
            </a:prstGeom>
            <a:noFill/>
          </p:spPr>
          <p:txBody>
            <a:bodyPr wrap="none" anchor="ctr"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latinLnBrk="1" hangingPunct="1">
                <a:defRPr/>
              </a:pPr>
              <a:r>
                <a:rPr lang="en-US" altLang="ko-KR" sz="3200" dirty="0">
                  <a:ln w="11430"/>
                  <a:gradFill>
                    <a:gsLst>
                      <a:gs pos="0">
                        <a:schemeClr val="accent2">
                          <a:tint val="70000"/>
                          <a:satMod val="245000"/>
                        </a:schemeClr>
                      </a:gs>
                      <a:gs pos="75000">
                        <a:schemeClr val="accent2">
                          <a:tint val="90000"/>
                          <a:shade val="60000"/>
                          <a:satMod val="240000"/>
                        </a:schemeClr>
                      </a:gs>
                      <a:gs pos="100000">
                        <a:schemeClr val="accent2">
                          <a:tint val="100000"/>
                          <a:shade val="50000"/>
                          <a:satMod val="240000"/>
                        </a:schemeClr>
                      </a:gs>
                    </a:gsLst>
                    <a:lin ang="5400000"/>
                  </a:gra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latin typeface="HY수평선B" panose="02030600000101010101" pitchFamily="18" charset="-127"/>
                  <a:ea typeface="HY수평선B" panose="02030600000101010101" pitchFamily="18" charset="-127"/>
                </a:rPr>
                <a:t>G</a:t>
              </a:r>
              <a:r>
                <a:rPr lang="en-US" altLang="ko-KR" sz="3200" dirty="0">
                  <a:ln w="11430"/>
                  <a:solidFill>
                    <a:srgbClr val="0070C0"/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latin typeface="HY수평선B" panose="02030600000101010101" pitchFamily="18" charset="-127"/>
                  <a:ea typeface="HY수평선B" panose="02030600000101010101" pitchFamily="18" charset="-127"/>
                </a:rPr>
                <a:t>E</a:t>
              </a:r>
            </a:p>
          </p:txBody>
        </p:sp>
        <p:sp>
          <p:nvSpPr>
            <p:cNvPr id="35918" name="모서리가 둥근 직사각형 6"/>
            <p:cNvSpPr>
              <a:spLocks noChangeArrowheads="1"/>
            </p:cNvSpPr>
            <p:nvPr/>
          </p:nvSpPr>
          <p:spPr bwMode="auto">
            <a:xfrm>
              <a:off x="355600" y="269931"/>
              <a:ext cx="296333" cy="258195"/>
            </a:xfrm>
            <a:prstGeom prst="roundRect">
              <a:avLst>
                <a:gd name="adj" fmla="val 16667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8288" tIns="0" rIns="0" bIns="0" anchor="ctr"/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ko-KR" sz="1600">
                  <a:solidFill>
                    <a:srgbClr val="FFFF00"/>
                  </a:solidFill>
                  <a:latin typeface="HY수평선B" pitchFamily="18" charset="-127"/>
                  <a:ea typeface="HY수평선B" pitchFamily="18" charset="-127"/>
                </a:rPr>
                <a:t>S</a:t>
              </a:r>
              <a:endParaRPr lang="ko-KR" altLang="en-US" sz="1600">
                <a:solidFill>
                  <a:srgbClr val="FFFF00"/>
                </a:solidFill>
                <a:latin typeface="HY수평선B" pitchFamily="18" charset="-127"/>
                <a:ea typeface="HY수평선B" pitchFamily="18" charset="-127"/>
              </a:endParaRPr>
            </a:p>
          </p:txBody>
        </p:sp>
      </p:grpSp>
      <p:pic>
        <p:nvPicPr>
          <p:cNvPr id="35915" name="그림 28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8263" y="3143250"/>
            <a:ext cx="1463675" cy="1357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916" name="그림 29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9888" y="3160713"/>
            <a:ext cx="1463675" cy="133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6F9FC"/>
            </a:gs>
            <a:gs pos="49001">
              <a:srgbClr val="F6F9FC"/>
            </a:gs>
            <a:gs pos="83000">
              <a:srgbClr val="B0C6E1"/>
            </a:gs>
            <a:gs pos="83000">
              <a:srgbClr val="B0C6E1"/>
            </a:gs>
            <a:gs pos="100000">
              <a:srgbClr val="CAD9E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직선 연결선 12">
            <a:extLst>
              <a:ext uri="{FF2B5EF4-FFF2-40B4-BE49-F238E27FC236}">
                <a16:creationId xmlns:a16="http://schemas.microsoft.com/office/drawing/2014/main" id="{F005C86D-5487-45C9-BA49-77E7E72102E7}"/>
              </a:ext>
            </a:extLst>
          </p:cNvPr>
          <p:cNvCxnSpPr/>
          <p:nvPr/>
        </p:nvCxnSpPr>
        <p:spPr>
          <a:xfrm>
            <a:off x="0" y="714375"/>
            <a:ext cx="9144000" cy="1588"/>
          </a:xfrm>
          <a:prstGeom prst="line">
            <a:avLst/>
          </a:prstGeom>
          <a:ln w="31750">
            <a:solidFill>
              <a:schemeClr val="accent4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747" name="TextBox 34"/>
          <p:cNvSpPr txBox="1">
            <a:spLocks noChangeArrowheads="1"/>
          </p:cNvSpPr>
          <p:nvPr/>
        </p:nvSpPr>
        <p:spPr bwMode="auto">
          <a:xfrm>
            <a:off x="71438" y="142875"/>
            <a:ext cx="37147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28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9-1</a:t>
            </a:r>
            <a:r>
              <a:rPr kumimoji="1" lang="en-US" altLang="ko-K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휴먼모음T" panose="02030504000101010101" pitchFamily="18" charset="-127"/>
                <a:ea typeface="휴먼모음T" panose="02030504000101010101" pitchFamily="18" charset="-127"/>
                <a:cs typeface="+mn-cs"/>
              </a:rPr>
              <a:t>. </a:t>
            </a:r>
            <a:r>
              <a:rPr lang="ko-KR" altLang="en-US" sz="28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당사 보유기술</a:t>
            </a:r>
            <a:r>
              <a:rPr lang="en-US" altLang="ko-KR" sz="28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endParaRPr kumimoji="1" lang="ko-KR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휴먼모음T" panose="02030504000101010101" pitchFamily="18" charset="-127"/>
              <a:ea typeface="휴먼모음T" panose="02030504000101010101" pitchFamily="18" charset="-127"/>
              <a:cs typeface="+mn-cs"/>
            </a:endParaRPr>
          </a:p>
        </p:txBody>
      </p:sp>
      <p:sp>
        <p:nvSpPr>
          <p:cNvPr id="5" name="바닥글 개체 틀 5">
            <a:extLst>
              <a:ext uri="{FF2B5EF4-FFF2-40B4-BE49-F238E27FC236}">
                <a16:creationId xmlns:a16="http://schemas.microsoft.com/office/drawing/2014/main" id="{F1920C01-0F82-4E98-8F6C-D7AC79615B86}"/>
              </a:ext>
            </a:extLst>
          </p:cNvPr>
          <p:cNvSpPr txBox="1">
            <a:spLocks/>
          </p:cNvSpPr>
          <p:nvPr/>
        </p:nvSpPr>
        <p:spPr>
          <a:xfrm>
            <a:off x="6407539" y="92843"/>
            <a:ext cx="2844981" cy="642942"/>
          </a:xfrm>
          <a:prstGeom prst="rect">
            <a:avLst/>
          </a:prstGeom>
        </p:spPr>
        <p:txBody>
          <a:bodyPr anchor="ctr"/>
          <a:lstStyle/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Arial Black" panose="020B0A04020102020204" pitchFamily="34" charset="0"/>
                <a:ea typeface="굴림" panose="020B0600000101010101" pitchFamily="50" charset="-127"/>
                <a:cs typeface="+mn-cs"/>
              </a:rPr>
              <a:t>G</a:t>
            </a:r>
            <a:r>
              <a:rPr kumimoji="0" lang="en-US" altLang="ko-KR" sz="1400" b="1" i="0" u="none" strike="noStrike" kern="1200" cap="none" spc="0" normalizeH="0" baseline="0" noProof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Black" panose="020B0A04020102020204" pitchFamily="34" charset="0"/>
                <a:ea typeface="Segoe UI Black" panose="020B0A02040204020203" pitchFamily="34" charset="0"/>
                <a:cs typeface="Calibri" panose="020F0502020204030204" pitchFamily="34" charset="0"/>
              </a:rPr>
              <a:t>lobal</a:t>
            </a:r>
            <a:r>
              <a:rPr kumimoji="0" lang="en-US" altLang="ko-KR" sz="1400" b="1" i="0" u="none" strike="noStrike" kern="1200" cap="none" spc="0" normalizeH="0" baseline="0" noProof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Arial Black" panose="020B0A04020102020204" pitchFamily="34" charset="0"/>
                <a:ea typeface="Segoe UI Black" panose="020B0A02040204020203" pitchFamily="34" charset="0"/>
                <a:cs typeface="Calibri" panose="020F0502020204030204" pitchFamily="34" charset="0"/>
              </a:rPr>
              <a:t> </a:t>
            </a:r>
            <a:r>
              <a:rPr kumimoji="0" lang="en-US" altLang="ko-KR" sz="1400" b="1" i="0" u="none" strike="noStrike" kern="1200" cap="none" spc="0" normalizeH="0" baseline="0" noProof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Arial Black" panose="020B0A04020102020204" pitchFamily="34" charset="0"/>
                <a:ea typeface="굴림" panose="020B0600000101010101" pitchFamily="50" charset="-127"/>
                <a:cs typeface="+mn-cs"/>
              </a:rPr>
              <a:t>S</a:t>
            </a:r>
            <a:r>
              <a:rPr kumimoji="0" lang="en-US" altLang="ko-KR" sz="1400" b="1" i="0" u="none" strike="noStrike" kern="1200" cap="none" spc="0" normalizeH="0" baseline="0" noProof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Arial Black" panose="020B0A04020102020204" pitchFamily="34" charset="0"/>
                <a:ea typeface="굴림" panose="020B0600000101010101" pitchFamily="50" charset="-127"/>
                <a:cs typeface="+mn-cs"/>
              </a:rPr>
              <a:t>pecial </a:t>
            </a:r>
            <a:r>
              <a:rPr kumimoji="0" lang="en-US" altLang="ko-KR" sz="1400" b="1" i="0" u="none" strike="noStrike" kern="1200" cap="none" spc="0" normalizeH="0" baseline="0" noProof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Arial Black" panose="020B0A04020102020204" pitchFamily="34" charset="0"/>
                <a:ea typeface="굴림" panose="020B0600000101010101" pitchFamily="50" charset="-127"/>
                <a:cs typeface="+mn-cs"/>
              </a:rPr>
              <a:t>E</a:t>
            </a:r>
            <a:r>
              <a:rPr kumimoji="0" lang="en-US" altLang="ko-KR" sz="1400" b="1" i="0" u="none" strike="noStrike" kern="1200" cap="none" spc="0" normalizeH="0" baseline="0" noProof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prstClr val="black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Arial Black" panose="020B0A04020102020204" pitchFamily="34" charset="0"/>
                <a:ea typeface="굴림" panose="020B0600000101010101" pitchFamily="50" charset="-127"/>
                <a:cs typeface="+mn-cs"/>
              </a:rPr>
              <a:t>lastomer</a:t>
            </a:r>
            <a:endParaRPr kumimoji="0" lang="ko-KR" altLang="en-US" sz="1400" b="1" i="0" u="none" strike="noStrike" kern="1200" cap="none" spc="0" normalizeH="0" baseline="0" noProof="0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prstClr val="black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Arial Black" panose="020B0A04020102020204" pitchFamily="34" charset="0"/>
              <a:ea typeface="굴림" panose="020B0600000101010101" pitchFamily="50" charset="-127"/>
              <a:cs typeface="+mn-cs"/>
            </a:endParaRPr>
          </a:p>
        </p:txBody>
      </p:sp>
      <p:sp>
        <p:nvSpPr>
          <p:cNvPr id="10" name="바닥글 개체 틀 5">
            <a:extLst>
              <a:ext uri="{FF2B5EF4-FFF2-40B4-BE49-F238E27FC236}">
                <a16:creationId xmlns:a16="http://schemas.microsoft.com/office/drawing/2014/main" id="{F550501B-8BA2-4F23-AAC8-90566786FF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" y="6448251"/>
            <a:ext cx="9144000" cy="365125"/>
          </a:xfrm>
          <a:solidFill>
            <a:srgbClr val="B0E6FC"/>
          </a:solidFill>
        </p:spPr>
        <p:txBody>
          <a:bodyPr/>
          <a:lstStyle/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굴림" pitchFamily="50" charset="-127"/>
                <a:cs typeface="+mn-cs"/>
              </a:rPr>
              <a:t>                   지에스이                                                                                                      </a:t>
            </a:r>
            <a:r>
              <a:rPr kumimoji="0" lang="en-US" altLang="ko-KR" sz="1200" b="1" i="0" u="none" strike="noStrike" kern="1200" cap="none" spc="0" normalizeH="0" baseline="0" noProof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prstClr val="black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Arial Black" panose="020B0A04020102020204" pitchFamily="34" charset="0"/>
                <a:ea typeface="굴림" pitchFamily="50" charset="-127"/>
                <a:cs typeface="+mn-cs"/>
              </a:rPr>
              <a:t>G</a:t>
            </a:r>
            <a:r>
              <a:rPr kumimoji="0" lang="en-US" altLang="ko-KR" sz="1200" b="1" i="0" u="none" strike="noStrike" kern="1200" cap="none" spc="0" normalizeH="0" baseline="0" noProof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Black" panose="020B0A04020102020204" pitchFamily="34" charset="0"/>
                <a:ea typeface="Segoe UI Black" panose="020B0A02040204020203" pitchFamily="34" charset="0"/>
                <a:cs typeface="Calibri" panose="020F0502020204030204" pitchFamily="34" charset="0"/>
              </a:rPr>
              <a:t>lobal</a:t>
            </a:r>
            <a:r>
              <a:rPr kumimoji="0" lang="en-US" altLang="ko-KR" sz="1200" b="1" i="0" u="none" strike="noStrike" kern="1200" cap="none" spc="0" normalizeH="0" baseline="0" noProof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prstClr val="black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Arial Black" panose="020B0A04020102020204" pitchFamily="34" charset="0"/>
                <a:ea typeface="Segoe UI Black" panose="020B0A02040204020203" pitchFamily="34" charset="0"/>
                <a:cs typeface="Calibri" panose="020F0502020204030204" pitchFamily="34" charset="0"/>
              </a:rPr>
              <a:t> </a:t>
            </a:r>
            <a:r>
              <a:rPr kumimoji="0" lang="en-US" altLang="ko-KR" sz="1200" b="1" i="0" u="none" strike="noStrike" kern="1200" cap="none" spc="0" normalizeH="0" baseline="0" noProof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prstClr val="black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Arial Black" panose="020B0A04020102020204" pitchFamily="34" charset="0"/>
                <a:ea typeface="굴림" pitchFamily="50" charset="-127"/>
                <a:cs typeface="+mn-cs"/>
              </a:rPr>
              <a:t>Special Elastomer </a:t>
            </a:r>
            <a:r>
              <a:rPr kumimoji="0" lang="en-US" altLang="ko-K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굴림" pitchFamily="50" charset="-127"/>
                <a:cs typeface="+mn-cs"/>
              </a:rPr>
              <a:t>Co. LTD..  9</a:t>
            </a:r>
            <a:endParaRPr kumimoji="0" lang="ko-KR" alt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굴림" pitchFamily="50" charset="-127"/>
              <a:cs typeface="+mn-cs"/>
            </a:endParaRPr>
          </a:p>
        </p:txBody>
      </p:sp>
      <p:grpSp>
        <p:nvGrpSpPr>
          <p:cNvPr id="31850" name="그룹 25"/>
          <p:cNvGrpSpPr>
            <a:grpSpLocks/>
          </p:cNvGrpSpPr>
          <p:nvPr/>
        </p:nvGrpSpPr>
        <p:grpSpPr bwMode="auto">
          <a:xfrm>
            <a:off x="179388" y="6396038"/>
            <a:ext cx="1279525" cy="428625"/>
            <a:chOff x="0" y="0"/>
            <a:chExt cx="933449" cy="657225"/>
          </a:xfrm>
        </p:grpSpPr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5B905886-AA50-40A0-A61E-1C96CD7826C2}"/>
                </a:ext>
              </a:extLst>
            </p:cNvPr>
            <p:cNvSpPr/>
            <p:nvPr/>
          </p:nvSpPr>
          <p:spPr>
            <a:xfrm>
              <a:off x="0" y="0"/>
              <a:ext cx="933449" cy="657225"/>
            </a:xfrm>
            <a:prstGeom prst="rect">
              <a:avLst/>
            </a:prstGeom>
            <a:noFill/>
          </p:spPr>
          <p:txBody>
            <a:bodyPr wrap="none" anchor="ctr"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ko-KR" sz="3200" b="1" i="0" u="none" strike="noStrike" kern="1200" cap="none" spc="0" normalizeH="0" baseline="0" noProof="0" dirty="0">
                  <a:ln w="11430"/>
                  <a:gradFill>
                    <a:gsLst>
                      <a:gs pos="0">
                        <a:srgbClr val="C0504D">
                          <a:tint val="70000"/>
                          <a:satMod val="245000"/>
                        </a:srgbClr>
                      </a:gs>
                      <a:gs pos="75000">
                        <a:srgbClr val="C0504D">
                          <a:tint val="90000"/>
                          <a:shade val="60000"/>
                          <a:satMod val="240000"/>
                        </a:srgbClr>
                      </a:gs>
                      <a:gs pos="100000">
                        <a:srgbClr val="C0504D">
                          <a:tint val="100000"/>
                          <a:shade val="50000"/>
                          <a:satMod val="240000"/>
                        </a:srgbClr>
                      </a:gs>
                    </a:gsLst>
                    <a:lin ang="5400000"/>
                  </a:gra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uLnTx/>
                  <a:uFillTx/>
                  <a:latin typeface="HY수평선B" panose="02030600000101010101" pitchFamily="18" charset="-127"/>
                  <a:ea typeface="HY수평선B" panose="02030600000101010101" pitchFamily="18" charset="-127"/>
                  <a:cs typeface="+mn-cs"/>
                </a:rPr>
                <a:t>G</a:t>
              </a:r>
              <a:r>
                <a:rPr kumimoji="1" lang="en-US" altLang="ko-KR" sz="3200" b="1" i="0" u="none" strike="noStrike" kern="1200" cap="none" spc="0" normalizeH="0" baseline="0" noProof="0" dirty="0">
                  <a:ln w="11430"/>
                  <a:solidFill>
                    <a:srgbClr val="0070C0"/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uLnTx/>
                  <a:uFillTx/>
                  <a:latin typeface="HY수평선B" panose="02030600000101010101" pitchFamily="18" charset="-127"/>
                  <a:ea typeface="HY수평선B" panose="02030600000101010101" pitchFamily="18" charset="-127"/>
                  <a:cs typeface="+mn-cs"/>
                </a:rPr>
                <a:t>E</a:t>
              </a:r>
            </a:p>
          </p:txBody>
        </p:sp>
        <p:sp>
          <p:nvSpPr>
            <p:cNvPr id="31852" name="모서리가 둥근 직사각형 6"/>
            <p:cNvSpPr>
              <a:spLocks noChangeArrowheads="1"/>
            </p:cNvSpPr>
            <p:nvPr/>
          </p:nvSpPr>
          <p:spPr bwMode="auto">
            <a:xfrm>
              <a:off x="355600" y="269931"/>
              <a:ext cx="296333" cy="258195"/>
            </a:xfrm>
            <a:prstGeom prst="roundRect">
              <a:avLst>
                <a:gd name="adj" fmla="val 16667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8288" tIns="0" rIns="0" bIns="0" anchor="ctr"/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ko-KR" sz="1600" b="1" i="0" u="none" strike="noStrike" kern="1200" cap="none" spc="0" normalizeH="0" baseline="0" noProof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HY수평선B" pitchFamily="18" charset="-127"/>
                  <a:ea typeface="HY수평선B" pitchFamily="18" charset="-127"/>
                  <a:cs typeface="+mn-cs"/>
                </a:rPr>
                <a:t>S</a:t>
              </a:r>
              <a:endParaRPr kumimoji="1" lang="ko-KR" altLang="en-US" sz="16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HY수평선B" pitchFamily="18" charset="-127"/>
                <a:ea typeface="HY수평선B" pitchFamily="18" charset="-127"/>
                <a:cs typeface="+mn-cs"/>
              </a:endParaRPr>
            </a:p>
          </p:txBody>
        </p:sp>
      </p:grpSp>
      <p:sp>
        <p:nvSpPr>
          <p:cNvPr id="11" name="TextBox 32"/>
          <p:cNvSpPr txBox="1">
            <a:spLocks noChangeArrowheads="1"/>
          </p:cNvSpPr>
          <p:nvPr/>
        </p:nvSpPr>
        <p:spPr bwMode="auto">
          <a:xfrm>
            <a:off x="251520" y="914612"/>
            <a:ext cx="486174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20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1) </a:t>
            </a:r>
            <a:r>
              <a:rPr lang="ko-KR" altLang="en-US" sz="2000" dirty="0" err="1">
                <a:latin typeface="휴먼모음T" panose="02030504000101010101" pitchFamily="18" charset="-127"/>
                <a:ea typeface="휴먼모음T" panose="02030504000101010101" pitchFamily="18" charset="-127"/>
              </a:rPr>
              <a:t>자동비젼검사기</a:t>
            </a:r>
            <a:r>
              <a:rPr lang="ko-KR" altLang="en-US" sz="20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en-US" altLang="ko-KR" sz="20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(</a:t>
            </a:r>
            <a:r>
              <a:rPr lang="ko-KR" altLang="en-US" sz="20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육안검사</a:t>
            </a:r>
            <a:r>
              <a:rPr lang="en-US" altLang="ko-KR" sz="20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-&gt;</a:t>
            </a:r>
            <a:r>
              <a:rPr lang="ko-KR" altLang="en-US" sz="20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자동검사</a:t>
            </a:r>
            <a:r>
              <a:rPr lang="en-US" altLang="ko-KR" sz="20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)</a:t>
            </a:r>
            <a:endParaRPr lang="ko-KR" altLang="en-US" sz="2000" dirty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graphicFrame>
        <p:nvGraphicFramePr>
          <p:cNvPr id="2" name="표 1">
            <a:extLst>
              <a:ext uri="{FF2B5EF4-FFF2-40B4-BE49-F238E27FC236}">
                <a16:creationId xmlns:a16="http://schemas.microsoft.com/office/drawing/2014/main" id="{5E13CD88-AD5B-4D7B-B4A8-0466964AFF3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852377"/>
              </p:ext>
            </p:extLst>
          </p:nvPr>
        </p:nvGraphicFramePr>
        <p:xfrm>
          <a:off x="666824" y="1625414"/>
          <a:ext cx="7865615" cy="1581785"/>
        </p:xfrm>
        <a:graphic>
          <a:graphicData uri="http://schemas.openxmlformats.org/drawingml/2006/table">
            <a:tbl>
              <a:tblPr/>
              <a:tblGrid>
                <a:gridCol w="1573477">
                  <a:extLst>
                    <a:ext uri="{9D8B030D-6E8A-4147-A177-3AD203B41FA5}">
                      <a16:colId xmlns:a16="http://schemas.microsoft.com/office/drawing/2014/main" val="2138323420"/>
                    </a:ext>
                  </a:extLst>
                </a:gridCol>
                <a:gridCol w="1573477">
                  <a:extLst>
                    <a:ext uri="{9D8B030D-6E8A-4147-A177-3AD203B41FA5}">
                      <a16:colId xmlns:a16="http://schemas.microsoft.com/office/drawing/2014/main" val="2601971488"/>
                    </a:ext>
                  </a:extLst>
                </a:gridCol>
                <a:gridCol w="1573477">
                  <a:extLst>
                    <a:ext uri="{9D8B030D-6E8A-4147-A177-3AD203B41FA5}">
                      <a16:colId xmlns:a16="http://schemas.microsoft.com/office/drawing/2014/main" val="1706238830"/>
                    </a:ext>
                  </a:extLst>
                </a:gridCol>
                <a:gridCol w="1573477">
                  <a:extLst>
                    <a:ext uri="{9D8B030D-6E8A-4147-A177-3AD203B41FA5}">
                      <a16:colId xmlns:a16="http://schemas.microsoft.com/office/drawing/2014/main" val="672896986"/>
                    </a:ext>
                  </a:extLst>
                </a:gridCol>
                <a:gridCol w="1571707">
                  <a:extLst>
                    <a:ext uri="{9D8B030D-6E8A-4147-A177-3AD203B41FA5}">
                      <a16:colId xmlns:a16="http://schemas.microsoft.com/office/drawing/2014/main" val="4158898118"/>
                    </a:ext>
                  </a:extLst>
                </a:gridCol>
              </a:tblGrid>
              <a:tr h="36601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한컴 윤체 L"/>
                          <a:ea typeface="한컴 윤체 L"/>
                        </a:rPr>
                        <a:t>성형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한컴 윤체 L"/>
                          <a:ea typeface="한컴 윤체 L"/>
                        </a:rPr>
                        <a:t>자동고무사상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한컴 윤체 L"/>
                          <a:ea typeface="한컴 윤체 L"/>
                        </a:rPr>
                        <a:t>1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한컴 윤체 L"/>
                          <a:ea typeface="한컴 윤체 L"/>
                        </a:rPr>
                        <a:t>차검사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한컴 윤체 L"/>
                          <a:ea typeface="한컴 윤체 L"/>
                        </a:rPr>
                        <a:t>(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한컴 윤체 L"/>
                          <a:ea typeface="한컴 윤체 L"/>
                        </a:rPr>
                        <a:t>파츠피더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한컴 윤체 L"/>
                          <a:ea typeface="한컴 윤체 L"/>
                        </a:rPr>
                        <a:t>)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0">
                          <a:solidFill>
                            <a:srgbClr val="000000"/>
                          </a:solidFill>
                          <a:effectLst/>
                          <a:latin typeface="한컴 윤체 L"/>
                          <a:ea typeface="한컴 윤체 L"/>
                        </a:rPr>
                        <a:t>2</a:t>
                      </a:r>
                      <a:r>
                        <a:rPr lang="ko-KR" altLang="en-US" sz="1000" b="1" kern="0" spc="0">
                          <a:solidFill>
                            <a:srgbClr val="000000"/>
                          </a:solidFill>
                          <a:effectLst/>
                          <a:latin typeface="한컴 윤체 L"/>
                          <a:ea typeface="한컴 윤체 L"/>
                        </a:rPr>
                        <a:t>차검사</a:t>
                      </a:r>
                      <a:r>
                        <a:rPr lang="en-US" altLang="ko-KR" sz="1000" b="1" kern="0" spc="0">
                          <a:solidFill>
                            <a:srgbClr val="000000"/>
                          </a:solidFill>
                          <a:effectLst/>
                          <a:latin typeface="한컴 윤체 L"/>
                          <a:ea typeface="한컴 윤체 L"/>
                        </a:rPr>
                        <a:t>(</a:t>
                      </a:r>
                      <a:r>
                        <a:rPr lang="ko-KR" altLang="en-US" sz="1000" b="1" kern="0" spc="0">
                          <a:solidFill>
                            <a:srgbClr val="000000"/>
                          </a:solidFill>
                          <a:effectLst/>
                          <a:latin typeface="한컴 윤체 L"/>
                          <a:ea typeface="한컴 윤체 L"/>
                        </a:rPr>
                        <a:t>육안</a:t>
                      </a:r>
                      <a:r>
                        <a:rPr lang="en-US" altLang="ko-KR" sz="1000" b="1" kern="0" spc="0">
                          <a:solidFill>
                            <a:srgbClr val="000000"/>
                          </a:solidFill>
                          <a:effectLst/>
                          <a:latin typeface="한컴 윤체 L"/>
                          <a:ea typeface="한컴 윤체 L"/>
                        </a:rPr>
                        <a:t>)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0">
                          <a:solidFill>
                            <a:srgbClr val="000000"/>
                          </a:solidFill>
                          <a:effectLst/>
                          <a:latin typeface="한컴 윤체 L"/>
                          <a:ea typeface="한컴 윤체 L"/>
                        </a:rPr>
                        <a:t>-&gt; </a:t>
                      </a:r>
                      <a:r>
                        <a:rPr lang="ko-KR" altLang="en-US" sz="1000" b="1" kern="0" spc="0">
                          <a:solidFill>
                            <a:srgbClr val="000000"/>
                          </a:solidFill>
                          <a:effectLst/>
                          <a:latin typeface="한컴 윤체 L"/>
                          <a:ea typeface="한컴 윤체 L"/>
                        </a:rPr>
                        <a:t>개선예정공정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한컴 윤체 L"/>
                          <a:ea typeface="한컴 윤체 L"/>
                        </a:rPr>
                        <a:t>포장 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1296222"/>
                  </a:ext>
                </a:extLst>
              </a:tr>
              <a:tr h="1088136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38961488"/>
                  </a:ext>
                </a:extLst>
              </a:tr>
            </a:tbl>
          </a:graphicData>
        </a:graphic>
      </p:graphicFrame>
      <p:sp>
        <p:nvSpPr>
          <p:cNvPr id="3" name="Rectangle 6">
            <a:extLst>
              <a:ext uri="{FF2B5EF4-FFF2-40B4-BE49-F238E27FC236}">
                <a16:creationId xmlns:a16="http://schemas.microsoft.com/office/drawing/2014/main" id="{BE5AEF57-44F8-4C37-B081-BD89674CEF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6191" y="1624938"/>
            <a:ext cx="1274356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053" name="_x339151520">
            <a:extLst>
              <a:ext uri="{FF2B5EF4-FFF2-40B4-BE49-F238E27FC236}">
                <a16:creationId xmlns:a16="http://schemas.microsoft.com/office/drawing/2014/main" id="{DEDC2997-2FB3-440D-90A1-461FC3BB80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953" y="2196507"/>
            <a:ext cx="1391616" cy="918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_x339150728">
            <a:extLst>
              <a:ext uri="{FF2B5EF4-FFF2-40B4-BE49-F238E27FC236}">
                <a16:creationId xmlns:a16="http://schemas.microsoft.com/office/drawing/2014/main" id="{40592487-F228-45FA-8549-D5BF0E7C83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2183808"/>
            <a:ext cx="1391616" cy="918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_x339152024">
            <a:extLst>
              <a:ext uri="{FF2B5EF4-FFF2-40B4-BE49-F238E27FC236}">
                <a16:creationId xmlns:a16="http://schemas.microsoft.com/office/drawing/2014/main" id="{80D583D7-7817-4320-AEB5-D009CE560F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2183056"/>
            <a:ext cx="1391616" cy="932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_x339151592">
            <a:extLst>
              <a:ext uri="{FF2B5EF4-FFF2-40B4-BE49-F238E27FC236}">
                <a16:creationId xmlns:a16="http://schemas.microsoft.com/office/drawing/2014/main" id="{9700AA14-0BD9-4BAE-8F02-E4C9A95A00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2235842"/>
            <a:ext cx="1391616" cy="866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9" name="_x339153392">
            <a:extLst>
              <a:ext uri="{FF2B5EF4-FFF2-40B4-BE49-F238E27FC236}">
                <a16:creationId xmlns:a16="http://schemas.microsoft.com/office/drawing/2014/main" id="{84DED0FF-50F5-4DAD-9AD3-B5D4847E6F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2818" y="2216186"/>
            <a:ext cx="1279342" cy="856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8">
            <a:extLst>
              <a:ext uri="{FF2B5EF4-FFF2-40B4-BE49-F238E27FC236}">
                <a16:creationId xmlns:a16="http://schemas.microsoft.com/office/drawing/2014/main" id="{FBAD7A87-4DCD-424B-9DC2-E3D8762C84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1160" y="2811756"/>
            <a:ext cx="88208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055" name="_x562452120">
            <a:extLst>
              <a:ext uri="{FF2B5EF4-FFF2-40B4-BE49-F238E27FC236}">
                <a16:creationId xmlns:a16="http://schemas.microsoft.com/office/drawing/2014/main" id="{90745C2A-638F-4F49-A519-3FFCEFD422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820" y="3331028"/>
            <a:ext cx="4119203" cy="2992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10">
            <a:extLst>
              <a:ext uri="{FF2B5EF4-FFF2-40B4-BE49-F238E27FC236}">
                <a16:creationId xmlns:a16="http://schemas.microsoft.com/office/drawing/2014/main" id="{E42D7BD5-ADC0-485F-807B-751F8D6B02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9098" y="2844359"/>
            <a:ext cx="57853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057" name="_x562452264">
            <a:extLst>
              <a:ext uri="{FF2B5EF4-FFF2-40B4-BE49-F238E27FC236}">
                <a16:creationId xmlns:a16="http://schemas.microsoft.com/office/drawing/2014/main" id="{0CAF792B-F3F6-4129-A52F-C1DD05890F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5543" y="3341247"/>
            <a:ext cx="3216895" cy="1401116"/>
          </a:xfrm>
          <a:prstGeom prst="rect">
            <a:avLst/>
          </a:prstGeom>
          <a:noFill/>
          <a:ln>
            <a:solidFill>
              <a:srgbClr val="0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12">
            <a:extLst>
              <a:ext uri="{FF2B5EF4-FFF2-40B4-BE49-F238E27FC236}">
                <a16:creationId xmlns:a16="http://schemas.microsoft.com/office/drawing/2014/main" id="{3C2C967E-55A6-4C94-84B5-4BDA0FEA22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88024" y="4517644"/>
            <a:ext cx="5395179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059" name="_x339137048">
            <a:extLst>
              <a:ext uri="{FF2B5EF4-FFF2-40B4-BE49-F238E27FC236}">
                <a16:creationId xmlns:a16="http://schemas.microsoft.com/office/drawing/2014/main" id="{3DB9E146-F0F2-4930-B9B2-B373D77DA5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5543" y="4869160"/>
            <a:ext cx="3216896" cy="1453970"/>
          </a:xfrm>
          <a:prstGeom prst="rect">
            <a:avLst/>
          </a:prstGeom>
          <a:noFill/>
          <a:ln>
            <a:solidFill>
              <a:srgbClr val="0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1352733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6F9FC"/>
            </a:gs>
            <a:gs pos="49001">
              <a:srgbClr val="F6F9FC"/>
            </a:gs>
            <a:gs pos="83000">
              <a:srgbClr val="B0C6E1"/>
            </a:gs>
            <a:gs pos="83000">
              <a:srgbClr val="B0C6E1"/>
            </a:gs>
            <a:gs pos="100000">
              <a:srgbClr val="CAD9E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직선 연결선 12">
            <a:extLst>
              <a:ext uri="{FF2B5EF4-FFF2-40B4-BE49-F238E27FC236}">
                <a16:creationId xmlns:a16="http://schemas.microsoft.com/office/drawing/2014/main" id="{F005C86D-5487-45C9-BA49-77E7E72102E7}"/>
              </a:ext>
            </a:extLst>
          </p:cNvPr>
          <p:cNvCxnSpPr/>
          <p:nvPr/>
        </p:nvCxnSpPr>
        <p:spPr>
          <a:xfrm>
            <a:off x="0" y="714375"/>
            <a:ext cx="9144000" cy="1588"/>
          </a:xfrm>
          <a:prstGeom prst="line">
            <a:avLst/>
          </a:prstGeom>
          <a:ln w="31750">
            <a:solidFill>
              <a:schemeClr val="accent4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747" name="TextBox 34"/>
          <p:cNvSpPr txBox="1">
            <a:spLocks noChangeArrowheads="1"/>
          </p:cNvSpPr>
          <p:nvPr/>
        </p:nvSpPr>
        <p:spPr bwMode="auto">
          <a:xfrm>
            <a:off x="71438" y="142875"/>
            <a:ext cx="37147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휴먼모음T" panose="02030504000101010101" pitchFamily="18" charset="-127"/>
                <a:ea typeface="휴먼모음T" panose="02030504000101010101" pitchFamily="18" charset="-127"/>
                <a:cs typeface="+mn-cs"/>
              </a:rPr>
              <a:t>9-</a:t>
            </a:r>
            <a:r>
              <a:rPr lang="en-US" altLang="ko-KR" sz="28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2</a:t>
            </a:r>
            <a:r>
              <a:rPr kumimoji="1" lang="en-US" altLang="ko-K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휴먼모음T" panose="02030504000101010101" pitchFamily="18" charset="-127"/>
                <a:ea typeface="휴먼모음T" panose="02030504000101010101" pitchFamily="18" charset="-127"/>
                <a:cs typeface="+mn-cs"/>
              </a:rPr>
              <a:t>. </a:t>
            </a:r>
            <a:r>
              <a:rPr kumimoji="1" lang="ko-KR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휴먼모음T" panose="02030504000101010101" pitchFamily="18" charset="-127"/>
                <a:ea typeface="휴먼모음T" panose="02030504000101010101" pitchFamily="18" charset="-127"/>
                <a:cs typeface="+mn-cs"/>
              </a:rPr>
              <a:t>당사 보유기술</a:t>
            </a:r>
            <a:r>
              <a:rPr kumimoji="1" lang="en-US" altLang="ko-K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휴먼모음T" panose="02030504000101010101" pitchFamily="18" charset="-127"/>
                <a:ea typeface="휴먼모음T" panose="02030504000101010101" pitchFamily="18" charset="-127"/>
                <a:cs typeface="+mn-cs"/>
              </a:rPr>
              <a:t> </a:t>
            </a:r>
            <a:endParaRPr kumimoji="1" lang="ko-KR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휴먼모음T" panose="02030504000101010101" pitchFamily="18" charset="-127"/>
              <a:ea typeface="휴먼모음T" panose="02030504000101010101" pitchFamily="18" charset="-127"/>
              <a:cs typeface="+mn-cs"/>
            </a:endParaRPr>
          </a:p>
        </p:txBody>
      </p:sp>
      <p:sp>
        <p:nvSpPr>
          <p:cNvPr id="5" name="바닥글 개체 틀 5">
            <a:extLst>
              <a:ext uri="{FF2B5EF4-FFF2-40B4-BE49-F238E27FC236}">
                <a16:creationId xmlns:a16="http://schemas.microsoft.com/office/drawing/2014/main" id="{F1920C01-0F82-4E98-8F6C-D7AC79615B86}"/>
              </a:ext>
            </a:extLst>
          </p:cNvPr>
          <p:cNvSpPr txBox="1">
            <a:spLocks/>
          </p:cNvSpPr>
          <p:nvPr/>
        </p:nvSpPr>
        <p:spPr>
          <a:xfrm>
            <a:off x="6407539" y="92843"/>
            <a:ext cx="2844981" cy="642942"/>
          </a:xfrm>
          <a:prstGeom prst="rect">
            <a:avLst/>
          </a:prstGeom>
        </p:spPr>
        <p:txBody>
          <a:bodyPr anchor="ctr"/>
          <a:lstStyle/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Arial Black" panose="020B0A04020102020204" pitchFamily="34" charset="0"/>
                <a:ea typeface="굴림" panose="020B0600000101010101" pitchFamily="50" charset="-127"/>
                <a:cs typeface="+mn-cs"/>
              </a:rPr>
              <a:t>G</a:t>
            </a:r>
            <a:r>
              <a:rPr kumimoji="0" lang="en-US" altLang="ko-KR" sz="1400" b="1" i="0" u="none" strike="noStrike" kern="1200" cap="none" spc="0" normalizeH="0" baseline="0" noProof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Black" panose="020B0A04020102020204" pitchFamily="34" charset="0"/>
                <a:ea typeface="Segoe UI Black" panose="020B0A02040204020203" pitchFamily="34" charset="0"/>
                <a:cs typeface="Calibri" panose="020F0502020204030204" pitchFamily="34" charset="0"/>
              </a:rPr>
              <a:t>lobal</a:t>
            </a:r>
            <a:r>
              <a:rPr kumimoji="0" lang="en-US" altLang="ko-KR" sz="1400" b="1" i="0" u="none" strike="noStrike" kern="1200" cap="none" spc="0" normalizeH="0" baseline="0" noProof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Arial Black" panose="020B0A04020102020204" pitchFamily="34" charset="0"/>
                <a:ea typeface="Segoe UI Black" panose="020B0A02040204020203" pitchFamily="34" charset="0"/>
                <a:cs typeface="Calibri" panose="020F0502020204030204" pitchFamily="34" charset="0"/>
              </a:rPr>
              <a:t> </a:t>
            </a:r>
            <a:r>
              <a:rPr kumimoji="0" lang="en-US" altLang="ko-KR" sz="1400" b="1" i="0" u="none" strike="noStrike" kern="1200" cap="none" spc="0" normalizeH="0" baseline="0" noProof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Arial Black" panose="020B0A04020102020204" pitchFamily="34" charset="0"/>
                <a:ea typeface="굴림" panose="020B0600000101010101" pitchFamily="50" charset="-127"/>
                <a:cs typeface="+mn-cs"/>
              </a:rPr>
              <a:t>S</a:t>
            </a:r>
            <a:r>
              <a:rPr kumimoji="0" lang="en-US" altLang="ko-KR" sz="1400" b="1" i="0" u="none" strike="noStrike" kern="1200" cap="none" spc="0" normalizeH="0" baseline="0" noProof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Arial Black" panose="020B0A04020102020204" pitchFamily="34" charset="0"/>
                <a:ea typeface="굴림" panose="020B0600000101010101" pitchFamily="50" charset="-127"/>
                <a:cs typeface="+mn-cs"/>
              </a:rPr>
              <a:t>pecial </a:t>
            </a:r>
            <a:r>
              <a:rPr kumimoji="0" lang="en-US" altLang="ko-KR" sz="1400" b="1" i="0" u="none" strike="noStrike" kern="1200" cap="none" spc="0" normalizeH="0" baseline="0" noProof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Arial Black" panose="020B0A04020102020204" pitchFamily="34" charset="0"/>
                <a:ea typeface="굴림" panose="020B0600000101010101" pitchFamily="50" charset="-127"/>
                <a:cs typeface="+mn-cs"/>
              </a:rPr>
              <a:t>E</a:t>
            </a:r>
            <a:r>
              <a:rPr kumimoji="0" lang="en-US" altLang="ko-KR" sz="1400" b="1" i="0" u="none" strike="noStrike" kern="1200" cap="none" spc="0" normalizeH="0" baseline="0" noProof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prstClr val="black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Arial Black" panose="020B0A04020102020204" pitchFamily="34" charset="0"/>
                <a:ea typeface="굴림" panose="020B0600000101010101" pitchFamily="50" charset="-127"/>
                <a:cs typeface="+mn-cs"/>
              </a:rPr>
              <a:t>lastomer</a:t>
            </a:r>
            <a:endParaRPr kumimoji="0" lang="ko-KR" altLang="en-US" sz="1400" b="1" i="0" u="none" strike="noStrike" kern="1200" cap="none" spc="0" normalizeH="0" baseline="0" noProof="0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prstClr val="black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Arial Black" panose="020B0A04020102020204" pitchFamily="34" charset="0"/>
              <a:ea typeface="굴림" panose="020B0600000101010101" pitchFamily="50" charset="-127"/>
              <a:cs typeface="+mn-cs"/>
            </a:endParaRPr>
          </a:p>
        </p:txBody>
      </p:sp>
      <p:sp>
        <p:nvSpPr>
          <p:cNvPr id="10" name="바닥글 개체 틀 5">
            <a:extLst>
              <a:ext uri="{FF2B5EF4-FFF2-40B4-BE49-F238E27FC236}">
                <a16:creationId xmlns:a16="http://schemas.microsoft.com/office/drawing/2014/main" id="{F550501B-8BA2-4F23-AAC8-90566786FF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" y="6448251"/>
            <a:ext cx="9144000" cy="365125"/>
          </a:xfrm>
          <a:solidFill>
            <a:srgbClr val="B0E6FC"/>
          </a:solidFill>
        </p:spPr>
        <p:txBody>
          <a:bodyPr/>
          <a:lstStyle/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굴림" pitchFamily="50" charset="-127"/>
                <a:cs typeface="+mn-cs"/>
              </a:rPr>
              <a:t>                   지에스이                                                                                                      </a:t>
            </a:r>
            <a:r>
              <a:rPr kumimoji="0" lang="en-US" altLang="ko-KR" sz="1200" b="1" i="0" u="none" strike="noStrike" kern="1200" cap="none" spc="0" normalizeH="0" baseline="0" noProof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prstClr val="black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Arial Black" panose="020B0A04020102020204" pitchFamily="34" charset="0"/>
                <a:ea typeface="굴림" pitchFamily="50" charset="-127"/>
                <a:cs typeface="+mn-cs"/>
              </a:rPr>
              <a:t>G</a:t>
            </a:r>
            <a:r>
              <a:rPr kumimoji="0" lang="en-US" altLang="ko-KR" sz="1200" b="1" i="0" u="none" strike="noStrike" kern="1200" cap="none" spc="0" normalizeH="0" baseline="0" noProof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Black" panose="020B0A04020102020204" pitchFamily="34" charset="0"/>
                <a:ea typeface="Segoe UI Black" panose="020B0A02040204020203" pitchFamily="34" charset="0"/>
                <a:cs typeface="Calibri" panose="020F0502020204030204" pitchFamily="34" charset="0"/>
              </a:rPr>
              <a:t>lobal</a:t>
            </a:r>
            <a:r>
              <a:rPr kumimoji="0" lang="en-US" altLang="ko-KR" sz="1200" b="1" i="0" u="none" strike="noStrike" kern="1200" cap="none" spc="0" normalizeH="0" baseline="0" noProof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prstClr val="black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Arial Black" panose="020B0A04020102020204" pitchFamily="34" charset="0"/>
                <a:ea typeface="Segoe UI Black" panose="020B0A02040204020203" pitchFamily="34" charset="0"/>
                <a:cs typeface="Calibri" panose="020F0502020204030204" pitchFamily="34" charset="0"/>
              </a:rPr>
              <a:t> </a:t>
            </a:r>
            <a:r>
              <a:rPr kumimoji="0" lang="en-US" altLang="ko-KR" sz="1200" b="1" i="0" u="none" strike="noStrike" kern="1200" cap="none" spc="0" normalizeH="0" baseline="0" noProof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prstClr val="black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Arial Black" panose="020B0A04020102020204" pitchFamily="34" charset="0"/>
                <a:ea typeface="굴림" pitchFamily="50" charset="-127"/>
                <a:cs typeface="+mn-cs"/>
              </a:rPr>
              <a:t>Special Elastomer </a:t>
            </a:r>
            <a:r>
              <a:rPr kumimoji="0" lang="en-US" altLang="ko-K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굴림" pitchFamily="50" charset="-127"/>
                <a:cs typeface="+mn-cs"/>
              </a:rPr>
              <a:t>Co. LTD..  9</a:t>
            </a:r>
            <a:endParaRPr kumimoji="0" lang="ko-KR" alt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굴림" pitchFamily="50" charset="-127"/>
              <a:cs typeface="+mn-cs"/>
            </a:endParaRPr>
          </a:p>
        </p:txBody>
      </p:sp>
      <p:grpSp>
        <p:nvGrpSpPr>
          <p:cNvPr id="31850" name="그룹 25"/>
          <p:cNvGrpSpPr>
            <a:grpSpLocks/>
          </p:cNvGrpSpPr>
          <p:nvPr/>
        </p:nvGrpSpPr>
        <p:grpSpPr bwMode="auto">
          <a:xfrm>
            <a:off x="179388" y="6396038"/>
            <a:ext cx="1279525" cy="428625"/>
            <a:chOff x="0" y="0"/>
            <a:chExt cx="933449" cy="657225"/>
          </a:xfrm>
        </p:grpSpPr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5B905886-AA50-40A0-A61E-1C96CD7826C2}"/>
                </a:ext>
              </a:extLst>
            </p:cNvPr>
            <p:cNvSpPr/>
            <p:nvPr/>
          </p:nvSpPr>
          <p:spPr>
            <a:xfrm>
              <a:off x="0" y="0"/>
              <a:ext cx="933449" cy="657225"/>
            </a:xfrm>
            <a:prstGeom prst="rect">
              <a:avLst/>
            </a:prstGeom>
            <a:noFill/>
          </p:spPr>
          <p:txBody>
            <a:bodyPr wrap="none" anchor="ctr"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ko-KR" sz="3200" b="1" i="0" u="none" strike="noStrike" kern="1200" cap="none" spc="0" normalizeH="0" baseline="0" noProof="0" dirty="0">
                  <a:ln w="11430"/>
                  <a:gradFill>
                    <a:gsLst>
                      <a:gs pos="0">
                        <a:srgbClr val="C0504D">
                          <a:tint val="70000"/>
                          <a:satMod val="245000"/>
                        </a:srgbClr>
                      </a:gs>
                      <a:gs pos="75000">
                        <a:srgbClr val="C0504D">
                          <a:tint val="90000"/>
                          <a:shade val="60000"/>
                          <a:satMod val="240000"/>
                        </a:srgbClr>
                      </a:gs>
                      <a:gs pos="100000">
                        <a:srgbClr val="C0504D">
                          <a:tint val="100000"/>
                          <a:shade val="50000"/>
                          <a:satMod val="240000"/>
                        </a:srgbClr>
                      </a:gs>
                    </a:gsLst>
                    <a:lin ang="5400000"/>
                  </a:gra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uLnTx/>
                  <a:uFillTx/>
                  <a:latin typeface="HY수평선B" panose="02030600000101010101" pitchFamily="18" charset="-127"/>
                  <a:ea typeface="HY수평선B" panose="02030600000101010101" pitchFamily="18" charset="-127"/>
                  <a:cs typeface="+mn-cs"/>
                </a:rPr>
                <a:t>G</a:t>
              </a:r>
              <a:r>
                <a:rPr kumimoji="1" lang="en-US" altLang="ko-KR" sz="3200" b="1" i="0" u="none" strike="noStrike" kern="1200" cap="none" spc="0" normalizeH="0" baseline="0" noProof="0" dirty="0">
                  <a:ln w="11430"/>
                  <a:solidFill>
                    <a:srgbClr val="0070C0"/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uLnTx/>
                  <a:uFillTx/>
                  <a:latin typeface="HY수평선B" panose="02030600000101010101" pitchFamily="18" charset="-127"/>
                  <a:ea typeface="HY수평선B" panose="02030600000101010101" pitchFamily="18" charset="-127"/>
                  <a:cs typeface="+mn-cs"/>
                </a:rPr>
                <a:t>E</a:t>
              </a:r>
            </a:p>
          </p:txBody>
        </p:sp>
        <p:sp>
          <p:nvSpPr>
            <p:cNvPr id="31852" name="모서리가 둥근 직사각형 6"/>
            <p:cNvSpPr>
              <a:spLocks noChangeArrowheads="1"/>
            </p:cNvSpPr>
            <p:nvPr/>
          </p:nvSpPr>
          <p:spPr bwMode="auto">
            <a:xfrm>
              <a:off x="355600" y="269931"/>
              <a:ext cx="296333" cy="258195"/>
            </a:xfrm>
            <a:prstGeom prst="roundRect">
              <a:avLst>
                <a:gd name="adj" fmla="val 16667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8288" tIns="0" rIns="0" bIns="0" anchor="ctr"/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ko-KR" sz="1600" b="1" i="0" u="none" strike="noStrike" kern="1200" cap="none" spc="0" normalizeH="0" baseline="0" noProof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HY수평선B" pitchFamily="18" charset="-127"/>
                  <a:ea typeface="HY수평선B" pitchFamily="18" charset="-127"/>
                  <a:cs typeface="+mn-cs"/>
                </a:rPr>
                <a:t>S</a:t>
              </a:r>
              <a:endParaRPr kumimoji="1" lang="ko-KR" altLang="en-US" sz="16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HY수평선B" pitchFamily="18" charset="-127"/>
                <a:ea typeface="HY수평선B" pitchFamily="18" charset="-127"/>
                <a:cs typeface="+mn-cs"/>
              </a:endParaRPr>
            </a:p>
          </p:txBody>
        </p:sp>
      </p:grpSp>
      <p:sp>
        <p:nvSpPr>
          <p:cNvPr id="11" name="TextBox 32"/>
          <p:cNvSpPr txBox="1">
            <a:spLocks noChangeArrowheads="1"/>
          </p:cNvSpPr>
          <p:nvPr/>
        </p:nvSpPr>
        <p:spPr bwMode="auto">
          <a:xfrm>
            <a:off x="214313" y="857250"/>
            <a:ext cx="486174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20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2</a:t>
            </a:r>
            <a:r>
              <a:rPr kumimoji="1" lang="en-US" altLang="ko-K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휴먼모음T" panose="02030504000101010101" pitchFamily="18" charset="-127"/>
                <a:ea typeface="휴먼모음T" panose="02030504000101010101" pitchFamily="18" charset="-127"/>
                <a:cs typeface="+mn-cs"/>
              </a:rPr>
              <a:t>) </a:t>
            </a:r>
            <a:r>
              <a:rPr kumimoji="1" lang="ko-KR" alt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휴먼모음T" panose="02030504000101010101" pitchFamily="18" charset="-127"/>
                <a:ea typeface="휴먼모음T" panose="02030504000101010101" pitchFamily="18" charset="-127"/>
                <a:cs typeface="+mn-cs"/>
              </a:rPr>
              <a:t>파츠리더기</a:t>
            </a:r>
            <a:r>
              <a:rPr kumimoji="1" lang="en-US" altLang="ko-K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휴먼모음T" panose="02030504000101010101" pitchFamily="18" charset="-127"/>
                <a:ea typeface="휴먼모음T" panose="02030504000101010101" pitchFamily="18" charset="-127"/>
                <a:cs typeface="+mn-cs"/>
              </a:rPr>
              <a:t>- </a:t>
            </a:r>
            <a:r>
              <a:rPr kumimoji="1" lang="ko-KR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휴먼모음T" panose="02030504000101010101" pitchFamily="18" charset="-127"/>
                <a:ea typeface="휴먼모음T" panose="02030504000101010101" pitchFamily="18" charset="-127"/>
                <a:cs typeface="+mn-cs"/>
              </a:rPr>
              <a:t>오일 씰 자동분류장치   </a:t>
            </a: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827" y="1474420"/>
            <a:ext cx="3586800" cy="2923837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80112" y="992187"/>
            <a:ext cx="2880320" cy="2583635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80112" y="3642273"/>
            <a:ext cx="2880320" cy="2689602"/>
          </a:xfrm>
          <a:prstGeom prst="rect">
            <a:avLst/>
          </a:prstGeom>
        </p:spPr>
      </p:pic>
      <p:sp>
        <p:nvSpPr>
          <p:cNvPr id="6" name="오른쪽 화살표 5"/>
          <p:cNvSpPr/>
          <p:nvPr/>
        </p:nvSpPr>
        <p:spPr>
          <a:xfrm>
            <a:off x="4692097" y="2619896"/>
            <a:ext cx="648072" cy="93610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6828" y="4601862"/>
            <a:ext cx="3586800" cy="1707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3926367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직선 연결선 12">
            <a:extLst>
              <a:ext uri="{FF2B5EF4-FFF2-40B4-BE49-F238E27FC236}">
                <a16:creationId xmlns:a16="http://schemas.microsoft.com/office/drawing/2014/main" id="{793F67EB-44D4-4B04-BF2E-735C74768B55}"/>
              </a:ext>
            </a:extLst>
          </p:cNvPr>
          <p:cNvCxnSpPr/>
          <p:nvPr/>
        </p:nvCxnSpPr>
        <p:spPr>
          <a:xfrm>
            <a:off x="0" y="714375"/>
            <a:ext cx="9144000" cy="1588"/>
          </a:xfrm>
          <a:prstGeom prst="line">
            <a:avLst/>
          </a:prstGeom>
          <a:ln w="31750">
            <a:solidFill>
              <a:schemeClr val="accent4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C071736B-5BDA-477B-89D2-25F4B6F523F7}"/>
              </a:ext>
            </a:extLst>
          </p:cNvPr>
          <p:cNvSpPr/>
          <p:nvPr/>
        </p:nvSpPr>
        <p:spPr>
          <a:xfrm>
            <a:off x="1692275" y="1682750"/>
            <a:ext cx="5759450" cy="164306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r>
              <a:rPr lang="ko-KR" altLang="en-US" sz="4400" dirty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감 사 합 </a:t>
            </a:r>
            <a:r>
              <a:rPr lang="ko-KR" altLang="en-US" sz="4400" dirty="0" err="1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니</a:t>
            </a:r>
            <a:r>
              <a:rPr lang="ko-KR" altLang="en-US" sz="4400" dirty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 다</a:t>
            </a:r>
          </a:p>
        </p:txBody>
      </p:sp>
      <p:pic>
        <p:nvPicPr>
          <p:cNvPr id="37892" name="Picture 3" descr="제동시스템계통도-cba_ab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4076700"/>
            <a:ext cx="3240088" cy="177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3" name="직사각형 15"/>
          <p:cNvSpPr>
            <a:spLocks noChangeArrowheads="1"/>
          </p:cNvSpPr>
          <p:nvPr/>
        </p:nvSpPr>
        <p:spPr bwMode="auto">
          <a:xfrm>
            <a:off x="4067175" y="4095750"/>
            <a:ext cx="5226050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600"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ko-KR" altLang="en-US" sz="1600">
                <a:latin typeface="휴먼모음T" panose="02030504000101010101" pitchFamily="18" charset="-127"/>
                <a:ea typeface="휴먼모음T" panose="02030504000101010101" pitchFamily="18" charset="-127"/>
              </a:rPr>
              <a:t>주   소 </a:t>
            </a:r>
            <a:r>
              <a:rPr lang="en-US" altLang="ko-KR" sz="1600">
                <a:latin typeface="휴먼모음T" panose="02030504000101010101" pitchFamily="18" charset="-127"/>
                <a:ea typeface="휴먼모음T" panose="02030504000101010101" pitchFamily="18" charset="-127"/>
              </a:rPr>
              <a:t>: </a:t>
            </a:r>
            <a:r>
              <a:rPr lang="ko-KR" altLang="en-US" sz="1600">
                <a:latin typeface="휴먼모음T" panose="02030504000101010101" pitchFamily="18" charset="-127"/>
                <a:ea typeface="휴먼모음T" panose="02030504000101010101" pitchFamily="18" charset="-127"/>
              </a:rPr>
              <a:t>경남 김해시 진영읍 서부로 </a:t>
            </a:r>
            <a:r>
              <a:rPr lang="en-US" altLang="ko-KR" sz="1600">
                <a:latin typeface="휴먼모음T" panose="02030504000101010101" pitchFamily="18" charset="-127"/>
                <a:ea typeface="휴먼모음T" panose="02030504000101010101" pitchFamily="18" charset="-127"/>
              </a:rPr>
              <a:t>346</a:t>
            </a:r>
            <a:r>
              <a:rPr lang="ko-KR" altLang="en-US" sz="1600">
                <a:latin typeface="휴먼모음T" panose="02030504000101010101" pitchFamily="18" charset="-127"/>
                <a:ea typeface="휴먼모음T" panose="02030504000101010101" pitchFamily="18" charset="-127"/>
              </a:rPr>
              <a:t>번길 </a:t>
            </a:r>
            <a:r>
              <a:rPr lang="en-US" altLang="ko-KR" sz="1600">
                <a:latin typeface="휴먼모음T" panose="02030504000101010101" pitchFamily="18" charset="-127"/>
                <a:ea typeface="휴먼모음T" panose="02030504000101010101" pitchFamily="18" charset="-127"/>
              </a:rPr>
              <a:t>19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ko-KR" sz="1600"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ko-KR" altLang="en-US" sz="1600">
                <a:latin typeface="휴먼모음T" panose="02030504000101010101" pitchFamily="18" charset="-127"/>
                <a:ea typeface="휴먼모음T" panose="02030504000101010101" pitchFamily="18" charset="-127"/>
              </a:rPr>
              <a:t>연 락 처 </a:t>
            </a:r>
            <a:r>
              <a:rPr lang="en-US" altLang="ko-KR" sz="1600">
                <a:latin typeface="휴먼모음T" panose="02030504000101010101" pitchFamily="18" charset="-127"/>
                <a:ea typeface="휴먼모음T" panose="02030504000101010101" pitchFamily="18" charset="-127"/>
              </a:rPr>
              <a:t>: TEL)055-345-1341,  FAX)055-342-9184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ko-KR" sz="1600"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600">
                <a:latin typeface="휴먼모음T" panose="02030504000101010101" pitchFamily="18" charset="-127"/>
                <a:ea typeface="휴먼모음T" panose="02030504000101010101" pitchFamily="18" charset="-127"/>
              </a:rPr>
              <a:t>E-mail : yhpark9911@naver.com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ko-KR" sz="1600"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2" name="사각형: 둥근 모서리 1">
            <a:extLst>
              <a:ext uri="{FF2B5EF4-FFF2-40B4-BE49-F238E27FC236}">
                <a16:creationId xmlns:a16="http://schemas.microsoft.com/office/drawing/2014/main" id="{BEDDEA6E-9E96-49FA-9776-A80188B32F7E}"/>
              </a:ext>
            </a:extLst>
          </p:cNvPr>
          <p:cNvSpPr/>
          <p:nvPr/>
        </p:nvSpPr>
        <p:spPr>
          <a:xfrm>
            <a:off x="3921125" y="4076700"/>
            <a:ext cx="5035550" cy="181292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/>
          </a:p>
        </p:txBody>
      </p:sp>
      <p:sp>
        <p:nvSpPr>
          <p:cNvPr id="7" name="바닥글 개체 틀 5">
            <a:extLst>
              <a:ext uri="{FF2B5EF4-FFF2-40B4-BE49-F238E27FC236}">
                <a16:creationId xmlns:a16="http://schemas.microsoft.com/office/drawing/2014/main" id="{A8675435-1EFB-45DE-8C9C-1E29D2663779}"/>
              </a:ext>
            </a:extLst>
          </p:cNvPr>
          <p:cNvSpPr txBox="1">
            <a:spLocks/>
          </p:cNvSpPr>
          <p:nvPr/>
        </p:nvSpPr>
        <p:spPr>
          <a:xfrm>
            <a:off x="6407539" y="92843"/>
            <a:ext cx="2844981" cy="642942"/>
          </a:xfrm>
          <a:prstGeom prst="rect">
            <a:avLst/>
          </a:prstGeom>
        </p:spPr>
        <p:txBody>
          <a:bodyPr anchor="ctr"/>
          <a:lstStyle/>
          <a:p>
            <a:pPr algn="ctr" eaLnBrk="1" latinLnBrk="1" hangingPunct="1">
              <a:defRPr/>
            </a:pPr>
            <a:r>
              <a:rPr kumimoji="0" lang="en-US" altLang="ko-KR" sz="14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anose="020B0A04020102020204" pitchFamily="34" charset="0"/>
              </a:rPr>
              <a:t>G</a:t>
            </a:r>
            <a:r>
              <a:rPr kumimoji="0" lang="en-US" altLang="ko-KR" sz="14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Segoe UI Black" panose="020B0A02040204020203" pitchFamily="34" charset="0"/>
                <a:cs typeface="Calibri" panose="020F0502020204030204" pitchFamily="34" charset="0"/>
              </a:rPr>
              <a:t>lobal</a:t>
            </a:r>
            <a:r>
              <a:rPr kumimoji="0" lang="en-US" altLang="ko-KR" sz="14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anose="020B0A04020102020204" pitchFamily="34" charset="0"/>
                <a:ea typeface="Segoe UI Black" panose="020B0A02040204020203" pitchFamily="34" charset="0"/>
                <a:cs typeface="Calibri" panose="020F0502020204030204" pitchFamily="34" charset="0"/>
              </a:rPr>
              <a:t> </a:t>
            </a:r>
            <a:r>
              <a:rPr kumimoji="0" lang="en-US" altLang="ko-KR" sz="14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anose="020B0A04020102020204" pitchFamily="34" charset="0"/>
              </a:rPr>
              <a:t>S</a:t>
            </a:r>
            <a:r>
              <a:rPr kumimoji="0" lang="en-US" altLang="ko-KR" sz="14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anose="020B0A04020102020204" pitchFamily="34" charset="0"/>
              </a:rPr>
              <a:t>pecial </a:t>
            </a:r>
            <a:r>
              <a:rPr kumimoji="0" lang="en-US" altLang="ko-KR" sz="14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anose="020B0A04020102020204" pitchFamily="34" charset="0"/>
              </a:rPr>
              <a:t>E</a:t>
            </a:r>
            <a:r>
              <a:rPr kumimoji="0" lang="en-US" altLang="ko-KR" sz="14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anose="020B0A04020102020204" pitchFamily="34" charset="0"/>
              </a:rPr>
              <a:t>lastomer</a:t>
            </a:r>
            <a:endParaRPr kumimoji="0" lang="ko-KR" altLang="en-US" sz="14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8" name="바닥글 개체 틀 5">
            <a:extLst>
              <a:ext uri="{FF2B5EF4-FFF2-40B4-BE49-F238E27FC236}">
                <a16:creationId xmlns:a16="http://schemas.microsoft.com/office/drawing/2014/main" id="{B6866A0E-0D07-40AC-A3BE-39E8EC26B7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" y="6448251"/>
            <a:ext cx="9144000" cy="365125"/>
          </a:xfrm>
          <a:solidFill>
            <a:srgbClr val="B0E6FC"/>
          </a:solidFill>
        </p:spPr>
        <p:txBody>
          <a:bodyPr/>
          <a:lstStyle/>
          <a:p>
            <a:pPr>
              <a:defRPr/>
            </a:pPr>
            <a:r>
              <a:rPr lang="ko-KR" altLang="en-US" dirty="0">
                <a:solidFill>
                  <a:schemeClr val="tx1"/>
                </a:solidFill>
              </a:rPr>
              <a:t>                   지에스이                                                                                                      </a:t>
            </a:r>
            <a:r>
              <a:rPr lang="en-US" altLang="ko-KR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anose="020B0A04020102020204" pitchFamily="34" charset="0"/>
              </a:rPr>
              <a:t>G</a:t>
            </a:r>
            <a:r>
              <a:rPr lang="en-US" altLang="ko-KR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Segoe UI Black" panose="020B0A02040204020203" pitchFamily="34" charset="0"/>
                <a:cs typeface="Calibri" panose="020F0502020204030204" pitchFamily="34" charset="0"/>
              </a:rPr>
              <a:t>lobal</a:t>
            </a:r>
            <a:r>
              <a:rPr lang="en-US" altLang="ko-KR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anose="020B0A04020102020204" pitchFamily="34" charset="0"/>
                <a:ea typeface="Segoe UI Black" panose="020B0A02040204020203" pitchFamily="34" charset="0"/>
                <a:cs typeface="Calibri" panose="020F0502020204030204" pitchFamily="34" charset="0"/>
              </a:rPr>
              <a:t> </a:t>
            </a:r>
            <a:r>
              <a:rPr lang="en-US" altLang="ko-KR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anose="020B0A04020102020204" pitchFamily="34" charset="0"/>
              </a:rPr>
              <a:t>Special Elastomer </a:t>
            </a:r>
            <a:r>
              <a:rPr lang="en-US" altLang="ko-KR" dirty="0">
                <a:solidFill>
                  <a:schemeClr val="tx1"/>
                </a:solidFill>
              </a:rPr>
              <a:t>Co. LTD..  12</a:t>
            </a:r>
            <a:endParaRPr lang="ko-KR" altLang="en-US" dirty="0">
              <a:solidFill>
                <a:schemeClr val="tx1"/>
              </a:solidFill>
            </a:endParaRPr>
          </a:p>
        </p:txBody>
      </p:sp>
      <p:grpSp>
        <p:nvGrpSpPr>
          <p:cNvPr id="37897" name="그룹 25"/>
          <p:cNvGrpSpPr>
            <a:grpSpLocks/>
          </p:cNvGrpSpPr>
          <p:nvPr/>
        </p:nvGrpSpPr>
        <p:grpSpPr bwMode="auto">
          <a:xfrm>
            <a:off x="179388" y="6396038"/>
            <a:ext cx="1279525" cy="428625"/>
            <a:chOff x="0" y="0"/>
            <a:chExt cx="933449" cy="657225"/>
          </a:xfrm>
        </p:grpSpPr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1417167B-4E28-4FEC-A65C-381F4ADC381E}"/>
                </a:ext>
              </a:extLst>
            </p:cNvPr>
            <p:cNvSpPr/>
            <p:nvPr/>
          </p:nvSpPr>
          <p:spPr>
            <a:xfrm>
              <a:off x="0" y="0"/>
              <a:ext cx="933449" cy="657225"/>
            </a:xfrm>
            <a:prstGeom prst="rect">
              <a:avLst/>
            </a:prstGeom>
            <a:noFill/>
          </p:spPr>
          <p:txBody>
            <a:bodyPr wrap="none" anchor="ctr"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latinLnBrk="1" hangingPunct="1">
                <a:defRPr/>
              </a:pPr>
              <a:r>
                <a:rPr lang="en-US" altLang="ko-KR" sz="3200" dirty="0">
                  <a:ln w="11430"/>
                  <a:gradFill>
                    <a:gsLst>
                      <a:gs pos="0">
                        <a:schemeClr val="accent2">
                          <a:tint val="70000"/>
                          <a:satMod val="245000"/>
                        </a:schemeClr>
                      </a:gs>
                      <a:gs pos="75000">
                        <a:schemeClr val="accent2">
                          <a:tint val="90000"/>
                          <a:shade val="60000"/>
                          <a:satMod val="240000"/>
                        </a:schemeClr>
                      </a:gs>
                      <a:gs pos="100000">
                        <a:schemeClr val="accent2">
                          <a:tint val="100000"/>
                          <a:shade val="50000"/>
                          <a:satMod val="240000"/>
                        </a:schemeClr>
                      </a:gs>
                    </a:gsLst>
                    <a:lin ang="5400000"/>
                  </a:gra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latin typeface="HY수평선B" panose="02030600000101010101" pitchFamily="18" charset="-127"/>
                  <a:ea typeface="HY수평선B" panose="02030600000101010101" pitchFamily="18" charset="-127"/>
                </a:rPr>
                <a:t>G</a:t>
              </a:r>
              <a:r>
                <a:rPr lang="en-US" altLang="ko-KR" sz="3200" dirty="0">
                  <a:ln w="11430"/>
                  <a:solidFill>
                    <a:srgbClr val="0070C0"/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latin typeface="HY수평선B" panose="02030600000101010101" pitchFamily="18" charset="-127"/>
                  <a:ea typeface="HY수평선B" panose="02030600000101010101" pitchFamily="18" charset="-127"/>
                </a:rPr>
                <a:t>E</a:t>
              </a:r>
            </a:p>
          </p:txBody>
        </p:sp>
        <p:sp>
          <p:nvSpPr>
            <p:cNvPr id="37899" name="모서리가 둥근 직사각형 6"/>
            <p:cNvSpPr>
              <a:spLocks noChangeArrowheads="1"/>
            </p:cNvSpPr>
            <p:nvPr/>
          </p:nvSpPr>
          <p:spPr bwMode="auto">
            <a:xfrm>
              <a:off x="355600" y="269931"/>
              <a:ext cx="296333" cy="258195"/>
            </a:xfrm>
            <a:prstGeom prst="roundRect">
              <a:avLst>
                <a:gd name="adj" fmla="val 16667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8288" tIns="0" rIns="0" bIns="0" anchor="ctr"/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ko-KR" sz="1600">
                  <a:solidFill>
                    <a:srgbClr val="FFFF00"/>
                  </a:solidFill>
                  <a:latin typeface="HY수평선B" pitchFamily="18" charset="-127"/>
                  <a:ea typeface="HY수평선B" pitchFamily="18" charset="-127"/>
                </a:rPr>
                <a:t>S</a:t>
              </a:r>
              <a:endParaRPr lang="ko-KR" altLang="en-US" sz="1600">
                <a:solidFill>
                  <a:srgbClr val="FFFF00"/>
                </a:solidFill>
                <a:latin typeface="HY수평선B" pitchFamily="18" charset="-127"/>
                <a:ea typeface="HY수평선B" pitchFamily="18" charset="-127"/>
              </a:endParaRPr>
            </a:p>
          </p:txBody>
        </p:sp>
      </p:grpSp>
    </p:spTree>
  </p:cSld>
  <p:clrMapOvr>
    <a:masterClrMapping/>
  </p:clrMapOvr>
  <p:transition/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4832</TotalTime>
  <Words>1141</Words>
  <Application>Microsoft Office PowerPoint</Application>
  <PresentationFormat>화면 슬라이드 쇼(4:3)</PresentationFormat>
  <Paragraphs>338</Paragraphs>
  <Slides>14</Slides>
  <Notes>14</Notes>
  <HiddenSlides>0</HiddenSlides>
  <MMClips>0</MMClips>
  <ScaleCrop>false</ScaleCrop>
  <HeadingPairs>
    <vt:vector size="8" baseType="variant">
      <vt:variant>
        <vt:lpstr>사용한 글꼴</vt:lpstr>
      </vt:variant>
      <vt:variant>
        <vt:i4>13</vt:i4>
      </vt:variant>
      <vt:variant>
        <vt:lpstr>테마</vt:lpstr>
      </vt:variant>
      <vt:variant>
        <vt:i4>1</vt:i4>
      </vt:variant>
      <vt:variant>
        <vt:lpstr>포함된 OLE 서버</vt:lpstr>
      </vt:variant>
      <vt:variant>
        <vt:i4>1</vt:i4>
      </vt:variant>
      <vt:variant>
        <vt:lpstr>슬라이드 제목</vt:lpstr>
      </vt:variant>
      <vt:variant>
        <vt:i4>14</vt:i4>
      </vt:variant>
    </vt:vector>
  </HeadingPairs>
  <TitlesOfParts>
    <vt:vector size="29" baseType="lpstr">
      <vt:lpstr>HY수평선B</vt:lpstr>
      <vt:lpstr>HY헤드라인M</vt:lpstr>
      <vt:lpstr>굴림</vt:lpstr>
      <vt:lpstr>궁서체</vt:lpstr>
      <vt:lpstr>맑은 고딕</vt:lpstr>
      <vt:lpstr>바탕</vt:lpstr>
      <vt:lpstr>한컴 바겐세일 M</vt:lpstr>
      <vt:lpstr>한컴 윤체 L</vt:lpstr>
      <vt:lpstr>휴먼모음T</vt:lpstr>
      <vt:lpstr>Arial</vt:lpstr>
      <vt:lpstr>Arial Black</vt:lpstr>
      <vt:lpstr>Times New Roman</vt:lpstr>
      <vt:lpstr>Wingdings 2</vt:lpstr>
      <vt:lpstr>Office 테마</vt:lpstr>
      <vt:lpstr>Chart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영신오일씰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회  사    현  황 </dc:title>
  <dc:creator>영신8</dc:creator>
  <cp:lastModifiedBy>com</cp:lastModifiedBy>
  <cp:revision>331</cp:revision>
  <dcterms:created xsi:type="dcterms:W3CDTF">2005-09-20T10:11:14Z</dcterms:created>
  <dcterms:modified xsi:type="dcterms:W3CDTF">2022-03-26T03:01:51Z</dcterms:modified>
</cp:coreProperties>
</file>